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9" r:id="rId4"/>
  </p:sldMasterIdLst>
  <p:notesMasterIdLst>
    <p:notesMasterId r:id="rId30"/>
  </p:notesMasterIdLst>
  <p:sldIdLst>
    <p:sldId id="256" r:id="rId5"/>
    <p:sldId id="257" r:id="rId6"/>
    <p:sldId id="294" r:id="rId7"/>
    <p:sldId id="324" r:id="rId8"/>
    <p:sldId id="325" r:id="rId9"/>
    <p:sldId id="326" r:id="rId10"/>
    <p:sldId id="265" r:id="rId11"/>
    <p:sldId id="320" r:id="rId12"/>
    <p:sldId id="308" r:id="rId13"/>
    <p:sldId id="334" r:id="rId14"/>
    <p:sldId id="315" r:id="rId15"/>
    <p:sldId id="335" r:id="rId16"/>
    <p:sldId id="328" r:id="rId17"/>
    <p:sldId id="289" r:id="rId18"/>
    <p:sldId id="306" r:id="rId19"/>
    <p:sldId id="272" r:id="rId20"/>
    <p:sldId id="332" r:id="rId21"/>
    <p:sldId id="327" r:id="rId22"/>
    <p:sldId id="278" r:id="rId23"/>
    <p:sldId id="302" r:id="rId24"/>
    <p:sldId id="303" r:id="rId25"/>
    <p:sldId id="259" r:id="rId26"/>
    <p:sldId id="323" r:id="rId27"/>
    <p:sldId id="333" r:id="rId28"/>
    <p:sldId id="314" r:id="rId29"/>
  </p:sldIdLst>
  <p:sldSz cx="9144000" cy="5715000" type="screen16x1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80B17"/>
    <a:srgbClr val="0000FF"/>
    <a:srgbClr val="A3C953"/>
    <a:srgbClr val="408000"/>
    <a:srgbClr val="FF8000"/>
    <a:srgbClr val="004080"/>
    <a:srgbClr val="F81720"/>
    <a:srgbClr val="0080FF"/>
    <a:srgbClr val="4C4C4C"/>
    <a:srgbClr val="CF43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8BB78D-CB50-1D1B-341C-91DA9FE352CA}" v="22" dt="2026-08-24T11:35:28.2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4"/>
  </p:normalViewPr>
  <p:slideViewPr>
    <p:cSldViewPr snapToGrid="0">
      <p:cViewPr varScale="1">
        <p:scale>
          <a:sx n="120" d="100"/>
          <a:sy n="120" d="100"/>
        </p:scale>
        <p:origin x="1304" y="17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ntal Biber" userId="S::chantal.biber@winschulen.ch::1ab953d0-5689-4e67-a70d-76d6ec0a071a" providerId="AD" clId="Web-{748BB78D-CB50-1D1B-341C-91DA9FE352CA}"/>
    <pc:docChg chg="modSld sldOrd">
      <pc:chgData name="Chantal Biber" userId="S::chantal.biber@winschulen.ch::1ab953d0-5689-4e67-a70d-76d6ec0a071a" providerId="AD" clId="Web-{748BB78D-CB50-1D1B-341C-91DA9FE352CA}" dt="2026-08-24T11:35:28.244" v="11" actId="20577"/>
      <pc:docMkLst>
        <pc:docMk/>
      </pc:docMkLst>
      <pc:sldChg chg="ord">
        <pc:chgData name="Chantal Biber" userId="S::chantal.biber@winschulen.ch::1ab953d0-5689-4e67-a70d-76d6ec0a071a" providerId="AD" clId="Web-{748BB78D-CB50-1D1B-341C-91DA9FE352CA}" dt="2026-08-24T11:34:26.743" v="3"/>
        <pc:sldMkLst>
          <pc:docMk/>
          <pc:sldMk cId="1709496741" sldId="324"/>
        </pc:sldMkLst>
      </pc:sldChg>
      <pc:sldChg chg="modSp">
        <pc:chgData name="Chantal Biber" userId="S::chantal.biber@winschulen.ch::1ab953d0-5689-4e67-a70d-76d6ec0a071a" providerId="AD" clId="Web-{748BB78D-CB50-1D1B-341C-91DA9FE352CA}" dt="2026-08-24T11:34:05.243" v="1"/>
        <pc:sldMkLst>
          <pc:docMk/>
          <pc:sldMk cId="2266106771" sldId="325"/>
        </pc:sldMkLst>
        <pc:graphicFrameChg chg="mod modGraphic">
          <ac:chgData name="Chantal Biber" userId="S::chantal.biber@winschulen.ch::1ab953d0-5689-4e67-a70d-76d6ec0a071a" providerId="AD" clId="Web-{748BB78D-CB50-1D1B-341C-91DA9FE352CA}" dt="2026-08-24T11:34:05.243" v="1"/>
          <ac:graphicFrameMkLst>
            <pc:docMk/>
            <pc:sldMk cId="2266106771" sldId="325"/>
            <ac:graphicFrameMk id="4" creationId="{00000000-0000-0000-0000-000000000000}"/>
          </ac:graphicFrameMkLst>
        </pc:graphicFrameChg>
      </pc:sldChg>
      <pc:sldChg chg="modSp">
        <pc:chgData name="Chantal Biber" userId="S::chantal.biber@winschulen.ch::1ab953d0-5689-4e67-a70d-76d6ec0a071a" providerId="AD" clId="Web-{748BB78D-CB50-1D1B-341C-91DA9FE352CA}" dt="2026-08-24T11:35:28.244" v="11" actId="20577"/>
        <pc:sldMkLst>
          <pc:docMk/>
          <pc:sldMk cId="1706730746" sldId="328"/>
        </pc:sldMkLst>
        <pc:spChg chg="mod">
          <ac:chgData name="Chantal Biber" userId="S::chantal.biber@winschulen.ch::1ab953d0-5689-4e67-a70d-76d6ec0a071a" providerId="AD" clId="Web-{748BB78D-CB50-1D1B-341C-91DA9FE352CA}" dt="2026-08-24T11:35:28.244" v="11" actId="20577"/>
          <ac:spMkLst>
            <pc:docMk/>
            <pc:sldMk cId="1706730746" sldId="328"/>
            <ac:spMk id="5" creationId="{00000000-0000-0000-0000-000000000000}"/>
          </ac:spMkLst>
        </pc:spChg>
      </pc:sldChg>
    </pc:docChg>
  </pc:docChgLst>
  <pc:docChgLst>
    <pc:chgData name="Marco Stühlinger" userId="S::marco.stuehlinger@winschulen.ch::03b6fab3-bacf-4fdb-be07-229ac8fa758c" providerId="AD" clId="Web-{4430CAAB-746B-EEAF-E96C-DD9309758C1F}"/>
    <pc:docChg chg="modSld">
      <pc:chgData name="Marco Stühlinger" userId="S::marco.stuehlinger@winschulen.ch::03b6fab3-bacf-4fdb-be07-229ac8fa758c" providerId="AD" clId="Web-{4430CAAB-746B-EEAF-E96C-DD9309758C1F}" dt="2026-08-18T13:25:43.838" v="15" actId="20577"/>
      <pc:docMkLst>
        <pc:docMk/>
      </pc:docMkLst>
      <pc:sldChg chg="modSp">
        <pc:chgData name="Marco Stühlinger" userId="S::marco.stuehlinger@winschulen.ch::03b6fab3-bacf-4fdb-be07-229ac8fa758c" providerId="AD" clId="Web-{4430CAAB-746B-EEAF-E96C-DD9309758C1F}" dt="2026-08-18T13:25:43.838" v="15" actId="20577"/>
        <pc:sldMkLst>
          <pc:docMk/>
          <pc:sldMk cId="1849978478" sldId="303"/>
        </pc:sldMkLst>
        <pc:spChg chg="mod">
          <ac:chgData name="Marco Stühlinger" userId="S::marco.stuehlinger@winschulen.ch::03b6fab3-bacf-4fdb-be07-229ac8fa758c" providerId="AD" clId="Web-{4430CAAB-746B-EEAF-E96C-DD9309758C1F}" dt="2026-08-18T13:25:43.838" v="15" actId="20577"/>
          <ac:spMkLst>
            <pc:docMk/>
            <pc:sldMk cId="1849978478" sldId="303"/>
            <ac:spMk id="3" creationId="{00000000-0000-0000-0000-000000000000}"/>
          </ac:spMkLst>
        </pc:spChg>
      </pc:sldChg>
      <pc:sldChg chg="modSp">
        <pc:chgData name="Marco Stühlinger" userId="S::marco.stuehlinger@winschulen.ch::03b6fab3-bacf-4fdb-be07-229ac8fa758c" providerId="AD" clId="Web-{4430CAAB-746B-EEAF-E96C-DD9309758C1F}" dt="2026-08-18T13:24:51.776" v="8" actId="20577"/>
        <pc:sldMkLst>
          <pc:docMk/>
          <pc:sldMk cId="1394725023" sldId="327"/>
        </pc:sldMkLst>
        <pc:spChg chg="mod">
          <ac:chgData name="Marco Stühlinger" userId="S::marco.stuehlinger@winschulen.ch::03b6fab3-bacf-4fdb-be07-229ac8fa758c" providerId="AD" clId="Web-{4430CAAB-746B-EEAF-E96C-DD9309758C1F}" dt="2026-08-18T13:24:51.776" v="8" actId="20577"/>
          <ac:spMkLst>
            <pc:docMk/>
            <pc:sldMk cId="1394725023" sldId="327"/>
            <ac:spMk id="12" creationId="{00000000-0000-0000-0000-000000000000}"/>
          </ac:spMkLst>
        </pc:spChg>
        <pc:spChg chg="mod">
          <ac:chgData name="Marco Stühlinger" userId="S::marco.stuehlinger@winschulen.ch::03b6fab3-bacf-4fdb-be07-229ac8fa758c" providerId="AD" clId="Web-{4430CAAB-746B-EEAF-E96C-DD9309758C1F}" dt="2026-08-18T13:24:40.370" v="2" actId="20577"/>
          <ac:spMkLst>
            <pc:docMk/>
            <pc:sldMk cId="1394725023" sldId="327"/>
            <ac:spMk id="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2A312-88F2-334B-9268-ACE7E49434BA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6E708-84D4-7B48-B9F5-68BC320867D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165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2446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BE9A7-D6CA-BAA7-D3C8-BF91CEDD0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85EBE78-417A-7123-8B15-471623BAC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35D5206-AF29-6B2C-64F1-873B1060D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5F5F63-7E88-493C-AB54-AE4E974E82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692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>
                <a:solidFill>
                  <a:srgbClr val="F81720"/>
                </a:solidFill>
              </a:rPr>
              <a:t>Zusammen mit Ihrem Kind und der Lehrperson überlegen:</a:t>
            </a:r>
          </a:p>
          <a:p>
            <a:r>
              <a:rPr lang="de-CH"/>
              <a:t>Welches sind die Anforderungen der einzelnen Abteilungen (A, B, C) und in welcher Abteilung kann sich das Kind sowohl schulisch als auch in seiner Persönlichkeitsentwicklung optimal weiterentwickeln?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084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532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schlecht zu sein</a:t>
            </a:r>
          </a:p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Keine Hausaufgaben lösen zu können</a:t>
            </a:r>
          </a:p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Keinen </a:t>
            </a:r>
            <a:r>
              <a:rPr lang="de-DE" err="1">
                <a:latin typeface="Arial" panose="020B0604020202020204" pitchFamily="34" charset="0"/>
                <a:cs typeface="Arial" panose="020B0604020202020204" pitchFamily="34" charset="0"/>
              </a:rPr>
              <a:t>Spass</a:t>
            </a: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 an der Schule zu haben</a:t>
            </a:r>
          </a:p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Keine Lehrstelle zu finden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570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err="1"/>
              <a:t>idR</a:t>
            </a:r>
            <a:r>
              <a:rPr lang="de-DE"/>
              <a:t> ist</a:t>
            </a:r>
            <a:r>
              <a:rPr lang="de-DE" baseline="0"/>
              <a:t> für Abteilung A </a:t>
            </a:r>
            <a:r>
              <a:rPr lang="de-DE" b="1" baseline="0"/>
              <a:t>die Mehrheit </a:t>
            </a:r>
            <a:r>
              <a:rPr lang="de-DE" baseline="0"/>
              <a:t>der Kreuze bei «sehr gut» oder «gut»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836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497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8718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746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8712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2322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301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2600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3999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30328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31034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461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Pfeile genau setzen</a:t>
            </a:r>
          </a:p>
          <a:p>
            <a:r>
              <a:rPr lang="de-CH">
                <a:ea typeface="Calibri"/>
                <a:cs typeface="Calibri"/>
              </a:rPr>
              <a:t>Einteilung nicht wohnortsabhängig / vernünftige Mischungen</a:t>
            </a:r>
          </a:p>
          <a:p>
            <a:r>
              <a:rPr lang="de-CH">
                <a:ea typeface="Calibri"/>
                <a:cs typeface="Calibri"/>
              </a:rPr>
              <a:t>Für SEK-Schüler ist bei der Einteilung der Weg nicht relevant</a:t>
            </a:r>
          </a:p>
          <a:p>
            <a:endParaRPr lang="de-CH">
              <a:ea typeface="Calibri"/>
              <a:cs typeface="Calibri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6242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44538"/>
            <a:ext cx="59563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EBA:</a:t>
            </a:r>
            <a:r>
              <a:rPr lang="de-DE" baseline="0"/>
              <a:t> früher </a:t>
            </a:r>
            <a:r>
              <a:rPr lang="de-DE" baseline="0" err="1"/>
              <a:t>Anlehre</a:t>
            </a:r>
            <a:r>
              <a:rPr lang="de-DE" baseline="0"/>
              <a:t> heute </a:t>
            </a:r>
            <a:r>
              <a:rPr lang="de-DE" b="1" baseline="0"/>
              <a:t>E</a:t>
            </a:r>
            <a:r>
              <a:rPr lang="de-DE" baseline="0"/>
              <a:t>idgenössisches </a:t>
            </a:r>
            <a:r>
              <a:rPr lang="de-DE" b="1" baseline="0"/>
              <a:t>B</a:t>
            </a:r>
            <a:r>
              <a:rPr lang="de-DE" baseline="0"/>
              <a:t>erufs</a:t>
            </a:r>
            <a:r>
              <a:rPr lang="de-DE" b="1" baseline="0"/>
              <a:t>a</a:t>
            </a:r>
            <a:r>
              <a:rPr lang="de-DE" baseline="0"/>
              <a:t>ttest oder </a:t>
            </a:r>
            <a:r>
              <a:rPr lang="de-DE" baseline="0" err="1"/>
              <a:t>Attestausbildung</a:t>
            </a:r>
            <a:endParaRPr lang="de-DE" baseline="0"/>
          </a:p>
          <a:p>
            <a:r>
              <a:rPr lang="de-DE" baseline="0"/>
              <a:t>EFZ; </a:t>
            </a:r>
            <a:r>
              <a:rPr lang="de-DE" b="1" baseline="0"/>
              <a:t>E</a:t>
            </a:r>
            <a:r>
              <a:rPr lang="de-DE" baseline="0"/>
              <a:t>idgenössische </a:t>
            </a:r>
            <a:r>
              <a:rPr lang="de-DE" b="1" baseline="0"/>
              <a:t>F</a:t>
            </a:r>
            <a:r>
              <a:rPr lang="de-DE" baseline="0"/>
              <a:t>ähigkeits</a:t>
            </a:r>
            <a:r>
              <a:rPr lang="de-DE" b="1" baseline="0"/>
              <a:t>z</a:t>
            </a:r>
            <a:r>
              <a:rPr lang="de-DE" baseline="0"/>
              <a:t>eugnis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5777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>
              <a:ea typeface="Calibri"/>
              <a:cs typeface="Calibri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2524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889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>
                <a:solidFill>
                  <a:srgbClr val="F81720"/>
                </a:solidFill>
              </a:rPr>
              <a:t>Zusammen mit Ihrem Kind und der Lehrperson überlegen:</a:t>
            </a:r>
          </a:p>
          <a:p>
            <a:r>
              <a:rPr lang="de-CH"/>
              <a:t>Welches sind die Anforderungen der einzelnen Abteilungen (A, B, C) und in welcher Abteilung kann sich das Kind sowohl schulisch als auch in seiner Persönlichkeitsentwicklung optimal weiterentwickeln?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4285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Deutsch - Fälle</a:t>
            </a:r>
            <a:endParaRPr lang="de-CH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Kenner: Die </a:t>
            </a:r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kennen die vier Fallformen der deutschen Sprache.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Könner: Die </a:t>
            </a:r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können Fälle in Texten benennen. </a:t>
            </a:r>
          </a:p>
          <a:p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Bsp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Das Kind macht die Hausaufgaben am Küchentisch. 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--&gt; Wer macht Hausaufgaben am Küchentisch? Das Kind (Nominativ)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Anwender: Die </a:t>
            </a:r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können Ausdrücke in bestimmte Fälle setzen und diese in einen Text integrieren. </a:t>
            </a:r>
          </a:p>
          <a:p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Bsp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Bilde Sätze, in welchem die folgenden Nomen im Nominativ stehen. 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Baum, das Haus ...</a:t>
            </a:r>
          </a:p>
          <a:p>
            <a:endParaRPr lang="de-CH"/>
          </a:p>
          <a:p>
            <a:endParaRPr lang="de-CH"/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Mathe: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Kenner: Die </a:t>
            </a:r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kennen das Koordinatensystem und können dieses beschreiben. 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Könner: Die </a:t>
            </a:r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können vorgegebene Punkte im Koordinatensystem eintragen oder bestimmen. 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Anwender: Die </a:t>
            </a:r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nutzen das Koordinatensystem zur Lösung der Aufgaben.</a:t>
            </a:r>
          </a:p>
          <a:p>
            <a:r>
              <a:rPr lang="de-CH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Bsp</a:t>
            </a:r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Bestimme die Koordinaten der Punkte A und B auf der Landkarte und bestimme die Länge der Strecke zwischen diesen Punkten. </a:t>
            </a:r>
          </a:p>
          <a:p>
            <a:r>
              <a:rPr lang="de-CH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5895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708-84D4-7B48-B9F5-68BC320867D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613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7056"/>
            <a:ext cx="9144000" cy="57220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003779"/>
            <a:ext cx="5825202" cy="1371918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375694"/>
            <a:ext cx="5825202" cy="91408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650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508000"/>
            <a:ext cx="6447501" cy="28363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25333"/>
            <a:ext cx="6447501" cy="1309135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796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508000"/>
            <a:ext cx="6070601" cy="25188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026833"/>
            <a:ext cx="5418393" cy="317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25333"/>
            <a:ext cx="6447501" cy="1309135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406403" y="658649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405464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1692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609990"/>
            <a:ext cx="6447501" cy="216288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72873"/>
            <a:ext cx="6447501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640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508000"/>
            <a:ext cx="6070601" cy="25188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344333"/>
            <a:ext cx="6447502" cy="4285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72873"/>
            <a:ext cx="6447501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406403" y="658649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405464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4653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08000"/>
            <a:ext cx="6441152" cy="25188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344333"/>
            <a:ext cx="6447502" cy="4285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72873"/>
            <a:ext cx="6447501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304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1190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508000"/>
            <a:ext cx="978557" cy="4376209"/>
          </a:xfrm>
        </p:spPr>
        <p:txBody>
          <a:bodyPr vert="eaVert" anchor="ctr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508000"/>
            <a:ext cx="5295113" cy="437620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3790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06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250723"/>
            <a:ext cx="6447501" cy="152215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72873"/>
            <a:ext cx="6447501" cy="7170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79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800491"/>
            <a:ext cx="3138026" cy="323397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800491"/>
            <a:ext cx="3138026" cy="323397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06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800819"/>
            <a:ext cx="3139217" cy="48021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281038"/>
            <a:ext cx="3139217" cy="2753431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800819"/>
            <a:ext cx="3139214" cy="48021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281038"/>
            <a:ext cx="3139213" cy="2753431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0041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508000"/>
            <a:ext cx="6447501" cy="110066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70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62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248837"/>
            <a:ext cx="2890896" cy="1065388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429104"/>
            <a:ext cx="3385156" cy="4605364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314224"/>
            <a:ext cx="2890896" cy="2153708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48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000500"/>
            <a:ext cx="6447500" cy="47228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508000"/>
            <a:ext cx="6447501" cy="3204765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472782"/>
            <a:ext cx="6447500" cy="561687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930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7056"/>
            <a:ext cx="9144000" cy="57220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508000"/>
            <a:ext cx="6447501" cy="11006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800491"/>
            <a:ext cx="6447501" cy="3233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5034469"/>
            <a:ext cx="683954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0E52-0404-4A45-8216-233D0989FA3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5034469"/>
            <a:ext cx="4723209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5034469"/>
            <a:ext cx="512504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C39EC2EF-9876-E54F-9C75-4ED6C7EAB849}" type="slidenum">
              <a:rPr lang="de-DE" smtClean="0"/>
              <a:t>‹#›</a:t>
            </a:fld>
            <a:endParaRPr lang="de-DE"/>
          </a:p>
        </p:txBody>
      </p:sp>
      <p:pic>
        <p:nvPicPr>
          <p:cNvPr id="18" name="Bild 6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6526800" y="228868"/>
            <a:ext cx="2160000" cy="31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5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w.ch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zh.ch/de/bildung/schulen/maturitaetsschule/zentrale-aufnahmepruefung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Willkommen zum Elternabend</a:t>
            </a:r>
            <a:br>
              <a:rPr lang="de-DE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Übertritt Primarschule -    Sekundarschule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0300" y="3375697"/>
            <a:ext cx="5825202" cy="1671435"/>
          </a:xfrm>
        </p:spPr>
        <p:txBody>
          <a:bodyPr>
            <a:normAutofit/>
          </a:bodyPr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>
                <a:latin typeface="Arial"/>
                <a:cs typeface="Arial"/>
              </a:rPr>
              <a:t>Chantal Biber PS </a:t>
            </a:r>
          </a:p>
          <a:p>
            <a:r>
              <a:rPr lang="de-DE">
                <a:latin typeface="Arial"/>
                <a:cs typeface="Arial"/>
              </a:rPr>
              <a:t> Marco Stühlinger SL Sek</a:t>
            </a:r>
          </a:p>
        </p:txBody>
      </p:sp>
    </p:spTree>
    <p:extLst>
      <p:ext uri="{BB962C8B-B14F-4D97-AF65-F5344CB8AC3E}">
        <p14:creationId xmlns:p14="http://schemas.microsoft.com/office/powerpoint/2010/main" val="207042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14C70-D29A-BB82-3750-AADFDCB95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471EFF5-63A0-3082-88CA-779CF43EE711}"/>
              </a:ext>
            </a:extLst>
          </p:cNvPr>
          <p:cNvSpPr txBox="1"/>
          <p:nvPr/>
        </p:nvSpPr>
        <p:spPr>
          <a:xfrm>
            <a:off x="496738" y="470840"/>
            <a:ext cx="733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Gesamtbeurteilung Zuteilungsentscheid 1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396B9DF-7642-28BD-E7FB-B7137DD81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149" y="972818"/>
            <a:ext cx="2899646" cy="376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7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041" y="1207597"/>
            <a:ext cx="6092760" cy="149994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505012"/>
            <a:ext cx="6757323" cy="672407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Fachliche Kompetenzen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401" y="1111625"/>
            <a:ext cx="5208494" cy="4204446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de-DE" sz="2300">
                <a:latin typeface="Arial" panose="020B0604020202020204" pitchFamily="34" charset="0"/>
                <a:cs typeface="Arial" panose="020B0604020202020204" pitchFamily="34" charset="0"/>
              </a:rPr>
              <a:t> Mathematik</a:t>
            </a:r>
          </a:p>
          <a:p>
            <a:pPr lvl="1"/>
            <a:r>
              <a:rPr lang="de-DE" sz="2300">
                <a:latin typeface="Arial" panose="020B0604020202020204" pitchFamily="34" charset="0"/>
                <a:cs typeface="Arial" panose="020B0604020202020204" pitchFamily="34" charset="0"/>
              </a:rPr>
              <a:t> Deutsch</a:t>
            </a:r>
          </a:p>
          <a:p>
            <a:pPr lvl="1"/>
            <a:r>
              <a:rPr lang="de-DE" sz="2300">
                <a:latin typeface="Arial" panose="020B0604020202020204" pitchFamily="34" charset="0"/>
                <a:cs typeface="Arial" panose="020B0604020202020204" pitchFamily="34" charset="0"/>
              </a:rPr>
              <a:t> Französisch</a:t>
            </a:r>
          </a:p>
          <a:p>
            <a:pPr lvl="1"/>
            <a:r>
              <a:rPr lang="de-DE" sz="2300">
                <a:latin typeface="Arial" panose="020B0604020202020204" pitchFamily="34" charset="0"/>
                <a:cs typeface="Arial" panose="020B0604020202020204" pitchFamily="34" charset="0"/>
              </a:rPr>
              <a:t> Englisch</a:t>
            </a:r>
          </a:p>
          <a:p>
            <a:pPr lvl="1"/>
            <a:r>
              <a:rPr lang="de-DE" sz="2300">
                <a:latin typeface="Arial" panose="020B0604020202020204" pitchFamily="34" charset="0"/>
                <a:cs typeface="Arial" panose="020B0604020202020204" pitchFamily="34" charset="0"/>
              </a:rPr>
              <a:t> Natur, Mensch, Gesellschaft</a:t>
            </a:r>
          </a:p>
          <a:p>
            <a:pPr marL="342900" lvl="1" indent="0">
              <a:buNone/>
            </a:pPr>
            <a:endParaRPr lang="de-DE" sz="2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300" i="1">
                <a:latin typeface="Arial" panose="020B0604020202020204" pitchFamily="34" charset="0"/>
                <a:cs typeface="Arial" panose="020B0604020202020204" pitchFamily="34" charset="0"/>
              </a:rPr>
              <a:t>Gestalten, Musik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300" i="1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300" i="1">
                <a:latin typeface="Arial" panose="020B0604020202020204" pitchFamily="34" charset="0"/>
                <a:cs typeface="Arial" panose="020B0604020202020204" pitchFamily="34" charset="0"/>
              </a:rPr>
              <a:t>Textiles und Technisches Gestalten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300" i="1">
                <a:latin typeface="Arial" panose="020B0604020202020204" pitchFamily="34" charset="0"/>
                <a:cs typeface="Arial" panose="020B0604020202020204" pitchFamily="34" charset="0"/>
              </a:rPr>
              <a:t>Medien und Informatik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478319" y="33039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374073" y="4237672"/>
            <a:ext cx="8769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4" indent="0">
              <a:buNone/>
            </a:pPr>
            <a:r>
              <a:rPr lang="de-CH">
                <a:solidFill>
                  <a:srgbClr val="7030A0"/>
                </a:solidFill>
              </a:rPr>
              <a:t>	</a:t>
            </a:r>
            <a:endParaRPr lang="de-CH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8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DD80D95-2175-CB3F-0D50-4D49038B91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1547" y="645832"/>
            <a:ext cx="7147921" cy="497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8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4" y="234913"/>
            <a:ext cx="6447501" cy="1100667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 und C im Vergleich</a:t>
            </a:r>
            <a:b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57204" y="1331440"/>
            <a:ext cx="8549636" cy="30008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tabLst>
                <a:tab pos="8161338" algn="r"/>
              </a:tabLst>
            </a:pPr>
            <a:r>
              <a:rPr lang="de-DE">
                <a:latin typeface="Myriad Pro"/>
                <a:cs typeface="Myriad Pro"/>
              </a:rPr>
              <a:t>Wie hoch ist das </a:t>
            </a:r>
            <a:r>
              <a:rPr lang="de-DE" b="1">
                <a:latin typeface="Myriad Pro"/>
                <a:cs typeface="Myriad Pro"/>
              </a:rPr>
              <a:t>Abstraktionsvermögen</a:t>
            </a:r>
            <a:r>
              <a:rPr lang="de-DE">
                <a:latin typeface="Myriad Pro"/>
                <a:cs typeface="Myriad Pro"/>
              </a:rPr>
              <a:t> des/der Jugendlichen?	</a:t>
            </a:r>
          </a:p>
          <a:p>
            <a:pPr>
              <a:lnSpc>
                <a:spcPct val="150000"/>
              </a:lnSpc>
              <a:tabLst>
                <a:tab pos="8161338" algn="r"/>
              </a:tabLst>
            </a:pPr>
            <a:r>
              <a:rPr lang="de-DE" dirty="0">
                <a:latin typeface="Myriad Pro"/>
                <a:cs typeface="Myriad Pro"/>
              </a:rPr>
              <a:t>Wie </a:t>
            </a:r>
            <a:r>
              <a:rPr lang="de-DE" b="1" dirty="0">
                <a:latin typeface="Myriad Pro"/>
                <a:cs typeface="Myriad Pro"/>
              </a:rPr>
              <a:t>selbstständig</a:t>
            </a:r>
            <a:r>
              <a:rPr lang="de-DE">
                <a:latin typeface="Myriad Pro"/>
                <a:cs typeface="Myriad Pro"/>
              </a:rPr>
              <a:t> arbeitet der/die Jugendliche?</a:t>
            </a:r>
          </a:p>
          <a:p>
            <a:pPr>
              <a:lnSpc>
                <a:spcPct val="150000"/>
              </a:lnSpc>
              <a:tabLst>
                <a:tab pos="8161338" algn="r"/>
              </a:tabLst>
            </a:pPr>
            <a:r>
              <a:rPr lang="de-DE">
                <a:latin typeface="Myriad Pro"/>
                <a:cs typeface="Myriad Pro"/>
              </a:rPr>
              <a:t>Wie viele </a:t>
            </a:r>
            <a:r>
              <a:rPr lang="de-DE" b="1">
                <a:latin typeface="Myriad Pro"/>
                <a:cs typeface="Myriad Pro"/>
              </a:rPr>
              <a:t>repetitive Aufgaben </a:t>
            </a:r>
            <a:r>
              <a:rPr lang="de-DE">
                <a:latin typeface="Myriad Pro"/>
                <a:cs typeface="Myriad Pro"/>
              </a:rPr>
              <a:t>braucht der/die Jugendliche?</a:t>
            </a:r>
          </a:p>
          <a:p>
            <a:pPr>
              <a:lnSpc>
                <a:spcPct val="150000"/>
              </a:lnSpc>
              <a:tabLst>
                <a:tab pos="8161338" algn="r"/>
              </a:tabLst>
            </a:pPr>
            <a:r>
              <a:rPr lang="de-DE">
                <a:latin typeface="Myriad Pro"/>
                <a:cs typeface="Myriad Pro"/>
              </a:rPr>
              <a:t>Findet der/die Jugendliche den </a:t>
            </a:r>
            <a:r>
              <a:rPr lang="de-DE" b="1" dirty="0">
                <a:latin typeface="Myriad Pro"/>
                <a:cs typeface="Myriad Pro"/>
              </a:rPr>
              <a:t>Lösungsweg</a:t>
            </a:r>
            <a:r>
              <a:rPr lang="de-DE" dirty="0">
                <a:latin typeface="Myriad Pro"/>
                <a:cs typeface="Myriad Pro"/>
              </a:rPr>
              <a:t> gerne selbständig?</a:t>
            </a:r>
          </a:p>
          <a:p>
            <a:pPr>
              <a:lnSpc>
                <a:spcPct val="150000"/>
              </a:lnSpc>
              <a:tabLst>
                <a:tab pos="8161338" algn="r"/>
              </a:tabLst>
            </a:pPr>
            <a:r>
              <a:rPr lang="de-DE" dirty="0">
                <a:latin typeface="Myriad Pro"/>
                <a:cs typeface="Myriad Pro"/>
              </a:rPr>
              <a:t>Wie </a:t>
            </a:r>
            <a:r>
              <a:rPr lang="de-DE" dirty="0" err="1">
                <a:latin typeface="Myriad Pro"/>
                <a:cs typeface="Myriad Pro"/>
              </a:rPr>
              <a:t>gross</a:t>
            </a:r>
            <a:r>
              <a:rPr lang="de-DE" dirty="0">
                <a:latin typeface="Myriad Pro"/>
                <a:cs typeface="Myriad Pro"/>
              </a:rPr>
              <a:t> ist die bewältigbare </a:t>
            </a:r>
            <a:r>
              <a:rPr lang="de-DE" b="1" dirty="0">
                <a:latin typeface="Myriad Pro"/>
                <a:cs typeface="Myriad Pro"/>
              </a:rPr>
              <a:t>Stoffmenge</a:t>
            </a:r>
            <a:r>
              <a:rPr lang="de-DE" dirty="0">
                <a:latin typeface="Myriad Pro"/>
                <a:cs typeface="Myriad Pro"/>
              </a:rPr>
              <a:t>?</a:t>
            </a:r>
          </a:p>
          <a:p>
            <a:pPr>
              <a:lnSpc>
                <a:spcPct val="150000"/>
              </a:lnSpc>
              <a:tabLst>
                <a:tab pos="8161338" algn="r"/>
              </a:tabLst>
            </a:pPr>
            <a:r>
              <a:rPr lang="de-DE">
                <a:latin typeface="Myriad Pro"/>
                <a:cs typeface="Myriad Pro"/>
              </a:rPr>
              <a:t>Verhindert </a:t>
            </a:r>
            <a:r>
              <a:rPr lang="de-DE" b="1">
                <a:latin typeface="Myriad Pro"/>
                <a:cs typeface="Myriad Pro"/>
              </a:rPr>
              <a:t>Zeitdruck</a:t>
            </a:r>
            <a:r>
              <a:rPr lang="de-DE">
                <a:latin typeface="Myriad Pro"/>
                <a:cs typeface="Myriad Pro"/>
              </a:rPr>
              <a:t> die Qualität der Arbeit?</a:t>
            </a:r>
          </a:p>
          <a:p>
            <a:pPr>
              <a:lnSpc>
                <a:spcPct val="150000"/>
              </a:lnSpc>
              <a:tabLst>
                <a:tab pos="8161338" algn="r"/>
              </a:tabLst>
            </a:pPr>
            <a:r>
              <a:rPr lang="de-DE">
                <a:latin typeface="Myriad Pro"/>
                <a:cs typeface="Myriad Pro"/>
              </a:rPr>
              <a:t>Wie viel </a:t>
            </a:r>
            <a:r>
              <a:rPr lang="de-DE" b="1">
                <a:latin typeface="Myriad Pro"/>
                <a:cs typeface="Myriad Pro"/>
              </a:rPr>
              <a:t>Hilfe</a:t>
            </a:r>
            <a:r>
              <a:rPr lang="de-DE">
                <a:latin typeface="Myriad Pro"/>
                <a:cs typeface="Myriad Pro"/>
              </a:rPr>
              <a:t> benötigt der/die Jugendliche?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384" y="97381"/>
            <a:ext cx="1572135" cy="1281131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4732022" y="4353814"/>
            <a:ext cx="6447501" cy="11006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 oder C?</a:t>
            </a:r>
            <a:b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73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0445" y="508000"/>
            <a:ext cx="6375057" cy="693271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Abteilungen A, B und C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0445" y="1017617"/>
            <a:ext cx="5335326" cy="41698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lvl="2">
              <a:buNone/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Abteilung A</a:t>
            </a:r>
          </a:p>
          <a:p>
            <a:pPr marL="171450" lvl="2"/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 Markierungen mehrheitlich bei Abteilung A</a:t>
            </a:r>
          </a:p>
          <a:p>
            <a:pPr marL="171450" lvl="2"/>
            <a:r>
              <a:rPr lang="de-DE" sz="1800">
                <a:latin typeface="Arial"/>
                <a:cs typeface="Arial"/>
              </a:rPr>
              <a:t> Noten 4-5 | 5 | 5-6 | 6</a:t>
            </a:r>
          </a:p>
          <a:p>
            <a:pPr marL="171450" lvl="2"/>
            <a:endParaRPr lang="de-DE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2">
              <a:buNone/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Abteilung B</a:t>
            </a:r>
          </a:p>
          <a:p>
            <a:pPr marL="171450" lvl="2"/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 Markierungen mehrheitlich bei Abteilung B</a:t>
            </a:r>
          </a:p>
          <a:p>
            <a:pPr marL="171450" lvl="2"/>
            <a:r>
              <a:rPr lang="de-DE" sz="1800">
                <a:latin typeface="Arial"/>
                <a:cs typeface="Arial"/>
              </a:rPr>
              <a:t> Noten 3-4 | 4 | 4-5 </a:t>
            </a:r>
          </a:p>
          <a:p>
            <a:pPr marL="171450" lvl="2"/>
            <a:endParaRPr lang="de-DE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2">
              <a:buNone/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Abteilung C</a:t>
            </a:r>
          </a:p>
          <a:p>
            <a:pPr marL="171450" lvl="2"/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 Markierungen mehrheitlich bei Abteilung C</a:t>
            </a:r>
          </a:p>
          <a:p>
            <a:pPr marL="171450" lvl="2"/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 Noten 3-4 und tiefer</a:t>
            </a:r>
          </a:p>
          <a:p>
            <a:pPr lvl="2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4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508001"/>
            <a:ext cx="6447501" cy="711199"/>
          </a:xfrm>
        </p:spPr>
        <p:txBody>
          <a:bodyPr>
            <a:noAutofit/>
          </a:bodyPr>
          <a:lstStyle/>
          <a:p>
            <a:r>
              <a:rPr lang="de-CH" sz="3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Langzeitgymnasium </a:t>
            </a:r>
            <a:r>
              <a:rPr lang="de-CH" sz="320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Rychenberg</a:t>
            </a:r>
            <a:br>
              <a:rPr lang="de-CH" sz="3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CH" sz="3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001" y="1219200"/>
            <a:ext cx="8492564" cy="38906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de-CH" sz="1600">
                <a:latin typeface="Arial"/>
                <a:cs typeface="Arial"/>
              </a:rPr>
              <a:t>Eltern					Anmeldung online mit Code (Fr. 50.-).</a:t>
            </a:r>
            <a:endParaRPr lang="de-CH">
              <a:latin typeface="Arial"/>
              <a:cs typeface="Arial"/>
            </a:endParaRPr>
          </a:p>
          <a:p>
            <a:pPr marL="0" indent="0">
              <a:buNone/>
            </a:pPr>
            <a:r>
              <a:rPr lang="de-CH" sz="1600">
                <a:latin typeface="Arial"/>
                <a:cs typeface="Arial"/>
              </a:rPr>
              <a:t>						Schule bietet einen Vorbereitungskurs Gymi </a:t>
            </a:r>
          </a:p>
          <a:p>
            <a:pPr marL="0" indent="0">
              <a:buNone/>
            </a:pPr>
            <a:r>
              <a:rPr lang="de-CH" sz="1600">
                <a:latin typeface="Arial"/>
                <a:cs typeface="Arial"/>
              </a:rPr>
              <a:t>						Start nach Herbstferien</a:t>
            </a:r>
            <a:endParaRPr lang="de-CH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CH" sz="1600">
                <a:latin typeface="Arial"/>
                <a:cs typeface="Arial"/>
              </a:rPr>
              <a:t>						(Prüfungsfächer Deutsch/Mathematik)</a:t>
            </a:r>
          </a:p>
          <a:p>
            <a:pPr marL="0" indent="0">
              <a:buNone/>
            </a:pPr>
            <a:r>
              <a:rPr lang="de-CH" sz="1600">
                <a:solidFill>
                  <a:schemeClr val="tx1"/>
                </a:solidFill>
                <a:latin typeface="Arial"/>
                <a:cs typeface="Arial"/>
              </a:rPr>
              <a:t>27. Oktober 2026       Orientierungsabend</a:t>
            </a:r>
          </a:p>
          <a:p>
            <a:pPr marL="0" indent="0">
              <a:buNone/>
            </a:pPr>
            <a:endParaRPr lang="de-CH" sz="1600"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de-CH" sz="1600">
                <a:solidFill>
                  <a:schemeClr val="tx1"/>
                </a:solidFill>
                <a:latin typeface="Arial"/>
                <a:cs typeface="Arial"/>
              </a:rPr>
              <a:t>01. Januar – </a:t>
            </a:r>
          </a:p>
          <a:p>
            <a:pPr marL="0" indent="0">
              <a:buNone/>
            </a:pPr>
            <a:r>
              <a:rPr lang="de-CH" sz="1600">
                <a:solidFill>
                  <a:schemeClr val="tx1"/>
                </a:solidFill>
                <a:latin typeface="Arial"/>
                <a:cs typeface="Arial"/>
              </a:rPr>
              <a:t>10. Februar 2027       </a:t>
            </a:r>
            <a:r>
              <a:rPr lang="de-CH" sz="1600" b="1">
                <a:solidFill>
                  <a:schemeClr val="tx1"/>
                </a:solidFill>
                <a:latin typeface="Arial"/>
                <a:cs typeface="Arial"/>
              </a:rPr>
              <a:t>Anmeldefenster ZAP </a:t>
            </a:r>
            <a:endParaRPr lang="de-CH" sz="1600"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de-CH" sz="1600"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de-CH" sz="1600">
                <a:solidFill>
                  <a:schemeClr val="tx1"/>
                </a:solidFill>
                <a:latin typeface="Arial"/>
                <a:cs typeface="Arial"/>
              </a:rPr>
              <a:t>08. März 2027            Schriftliche </a:t>
            </a:r>
            <a:r>
              <a:rPr lang="de-CH" sz="1600">
                <a:latin typeface="Arial"/>
                <a:cs typeface="Arial"/>
              </a:rPr>
              <a:t>Aufnahmeprüfung, vormittags.                                                                   					 Der Unterricht am Nachmittag findet nach Stundenplan statt.</a:t>
            </a:r>
            <a:endParaRPr lang="de-CH" sz="1600">
              <a:solidFill>
                <a:srgbClr val="004080"/>
              </a:solidFill>
              <a:latin typeface="Arial"/>
              <a:cs typeface="Arial"/>
            </a:endParaRPr>
          </a:p>
          <a:p>
            <a:pPr>
              <a:buNone/>
            </a:pPr>
            <a:endParaRPr lang="de-CH" sz="1600">
              <a:latin typeface="Arial"/>
              <a:cs typeface="Arial"/>
            </a:endParaRPr>
          </a:p>
          <a:p>
            <a:pPr>
              <a:buNone/>
            </a:pPr>
            <a:r>
              <a:rPr lang="de-CH" sz="1600">
                <a:latin typeface="Arial"/>
                <a:cs typeface="Arial"/>
              </a:rPr>
              <a:t>Unter </a:t>
            </a:r>
            <a:r>
              <a:rPr lang="de-CH" sz="1600">
                <a:solidFill>
                  <a:srgbClr val="3FCDE7"/>
                </a:solidFill>
                <a:latin typeface="Arial"/>
                <a:cs typeface="Arial"/>
                <a:hlinkClick r:id="rId3"/>
              </a:rPr>
              <a:t>www.krw.ch</a:t>
            </a:r>
            <a:r>
              <a:rPr lang="de-CH" sz="1600">
                <a:latin typeface="Arial"/>
                <a:cs typeface="Arial"/>
              </a:rPr>
              <a:t> werden Eltern-Infos veröffentlicht.   </a:t>
            </a:r>
          </a:p>
          <a:p>
            <a:pPr>
              <a:buNone/>
            </a:pPr>
            <a:r>
              <a:rPr lang="de-CH" sz="1600">
                <a:latin typeface="Arial"/>
                <a:cs typeface="Arial"/>
              </a:rPr>
              <a:t>Informationen zur Aufnahmeprüfung </a:t>
            </a:r>
            <a:r>
              <a:rPr lang="de-CH" sz="1600">
                <a:solidFill>
                  <a:schemeClr val="tx1"/>
                </a:solidFill>
                <a:latin typeface="Arial"/>
                <a:cs typeface="Arial"/>
              </a:rPr>
              <a:t>unter</a:t>
            </a:r>
            <a:r>
              <a:rPr lang="de-CH" sz="1600">
                <a:solidFill>
                  <a:srgbClr val="3FCDE7"/>
                </a:solidFill>
                <a:latin typeface="Arial"/>
                <a:cs typeface="Arial"/>
              </a:rPr>
              <a:t> </a:t>
            </a:r>
            <a:r>
              <a:rPr lang="de-CH" sz="1600">
                <a:solidFill>
                  <a:srgbClr val="3FCDE7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www.zap.zh.ch</a:t>
            </a:r>
            <a:r>
              <a:rPr lang="de-CH" sz="1600">
                <a:solidFill>
                  <a:srgbClr val="3FCDE7"/>
                </a:solidFill>
                <a:latin typeface="Arial"/>
                <a:cs typeface="Arial"/>
              </a:rPr>
              <a:t>                          </a:t>
            </a:r>
          </a:p>
          <a:p>
            <a:pPr marL="0" indent="0">
              <a:buNone/>
            </a:pPr>
            <a:endParaRPr lang="de-CH" sz="1600">
              <a:solidFill>
                <a:srgbClr val="3FCDE7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de-CH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276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88471" y="1671971"/>
            <a:ext cx="284295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 Semibold"/>
                <a:cs typeface="Myriad Pro Semibold"/>
              </a:rPr>
              <a:t>			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297082" y="2527306"/>
            <a:ext cx="294824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yriad Pro Semibold"/>
                <a:cs typeface="Myriad Pro Semibold"/>
              </a:rPr>
              <a:t>			</a:t>
            </a:r>
          </a:p>
        </p:txBody>
      </p:sp>
      <p:sp>
        <p:nvSpPr>
          <p:cNvPr id="6" name="Rechteck 5"/>
          <p:cNvSpPr/>
          <p:nvPr/>
        </p:nvSpPr>
        <p:spPr>
          <a:xfrm>
            <a:off x="3777344" y="940874"/>
            <a:ext cx="1467987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15000" b="1" cap="none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947" y="1216071"/>
            <a:ext cx="2731172" cy="262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7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el 1"/>
          <p:cNvSpPr>
            <a:spLocks noGrp="1"/>
          </p:cNvSpPr>
          <p:nvPr>
            <p:ph type="title"/>
          </p:nvPr>
        </p:nvSpPr>
        <p:spPr>
          <a:xfrm>
            <a:off x="672353" y="530756"/>
            <a:ext cx="7010400" cy="571629"/>
          </a:xfrm>
        </p:spPr>
        <p:txBody>
          <a:bodyPr>
            <a:noAutofit/>
          </a:bodyPr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Sekundarschulen im Einzugsgebiet</a:t>
            </a: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80972"/>
              </p:ext>
            </p:extLst>
          </p:nvPr>
        </p:nvGraphicFramePr>
        <p:xfrm>
          <a:off x="1076749" y="1102385"/>
          <a:ext cx="558681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/>
                      <a:endParaRPr lang="de-DE">
                        <a:latin typeface="Myriad Pro"/>
                        <a:cs typeface="Myriad 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latin typeface="Myriad Pro"/>
                          <a:cs typeface="Myriad Pro"/>
                        </a:rPr>
                        <a:t>Sek Büelwiesen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latin typeface="Myriad Pro"/>
                          <a:cs typeface="Myriad Pro"/>
                        </a:rPr>
                        <a:t>Sek Oberseen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latin typeface="Myriad Pro"/>
                          <a:cs typeface="Myriad Pro"/>
                        </a:rPr>
                        <a:t>Schüler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latin typeface="Myriad Pro"/>
                          <a:cs typeface="Myriad Pro"/>
                        </a:rPr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latin typeface="Myriad Pro"/>
                          <a:cs typeface="Myriad Pro"/>
                        </a:rPr>
                        <a:t>230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latin typeface="Myriad Pro"/>
                          <a:cs typeface="Myriad Pro"/>
                        </a:rPr>
                        <a:t>Lehrpersonen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latin typeface="Myriad Pro"/>
                          <a:cs typeface="Myriad Pro"/>
                        </a:rPr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latin typeface="Myriad Pro"/>
                          <a:cs typeface="Myriad Pro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latin typeface="Myriad Pro"/>
                          <a:cs typeface="Myriad Pro"/>
                        </a:rPr>
                        <a:t>Klassen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latin typeface="Myriad Pro"/>
                          <a:cs typeface="Myriad Pro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>
                          <a:latin typeface="Myriad Pro"/>
                          <a:cs typeface="Myriad Pro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Bild 3" descr="SchulhausBueelwies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1291" y="2857500"/>
            <a:ext cx="1804750" cy="240574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rgbClr val="333333">
                <a:alpha val="43000"/>
              </a:srgbClr>
            </a:outerShdw>
          </a:effectLst>
        </p:spPr>
      </p:pic>
      <p:pic>
        <p:nvPicPr>
          <p:cNvPr id="1026" name="Picture 2" descr="C:\Users\loan4\Desktop\Oberseen_Tag1_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16803"/>
            <a:ext cx="2650567" cy="183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67982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195" y="402491"/>
            <a:ext cx="2991727" cy="546638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Drei Abteilungen </a:t>
            </a:r>
          </a:p>
        </p:txBody>
      </p:sp>
      <p:sp>
        <p:nvSpPr>
          <p:cNvPr id="4" name="Rechteck 3"/>
          <p:cNvSpPr/>
          <p:nvPr/>
        </p:nvSpPr>
        <p:spPr>
          <a:xfrm>
            <a:off x="530195" y="1295642"/>
            <a:ext cx="2270878" cy="108560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Sek A</a:t>
            </a:r>
          </a:p>
        </p:txBody>
      </p:sp>
      <p:sp>
        <p:nvSpPr>
          <p:cNvPr id="9" name="Rechteck 8"/>
          <p:cNvSpPr/>
          <p:nvPr/>
        </p:nvSpPr>
        <p:spPr>
          <a:xfrm>
            <a:off x="530195" y="2606956"/>
            <a:ext cx="2270878" cy="10856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Sek B</a:t>
            </a:r>
          </a:p>
        </p:txBody>
      </p:sp>
      <p:sp>
        <p:nvSpPr>
          <p:cNvPr id="10" name="Rechteck 9"/>
          <p:cNvSpPr/>
          <p:nvPr/>
        </p:nvSpPr>
        <p:spPr>
          <a:xfrm>
            <a:off x="530195" y="3949189"/>
            <a:ext cx="2270878" cy="10856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Sek C</a:t>
            </a:r>
          </a:p>
        </p:txBody>
      </p:sp>
      <p:sp>
        <p:nvSpPr>
          <p:cNvPr id="12" name="Rechteck 11"/>
          <p:cNvSpPr/>
          <p:nvPr/>
        </p:nvSpPr>
        <p:spPr>
          <a:xfrm>
            <a:off x="5374995" y="2606956"/>
            <a:ext cx="2851854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Klassenbildung </a:t>
            </a:r>
          </a:p>
          <a:p>
            <a:r>
              <a:rPr lang="de-DE">
                <a:latin typeface="Arial"/>
                <a:cs typeface="Arial"/>
              </a:rPr>
              <a:t>Aufgrund Anzahl </a:t>
            </a:r>
          </a:p>
          <a:p>
            <a:r>
              <a:rPr lang="de-DE">
                <a:latin typeface="Arial"/>
                <a:cs typeface="Arial"/>
              </a:rPr>
              <a:t>Schülerinnen und Schüler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2994936" y="1981347"/>
            <a:ext cx="2270878" cy="213963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dirty="0">
                <a:latin typeface="Arial"/>
                <a:cs typeface="Arial"/>
              </a:rPr>
              <a:t>A Klassen</a:t>
            </a:r>
          </a:p>
          <a:p>
            <a:pPr algn="ctr"/>
            <a:r>
              <a:rPr lang="de-DE">
                <a:latin typeface="Arial"/>
                <a:cs typeface="Arial"/>
              </a:rPr>
              <a:t>B Klassen</a:t>
            </a:r>
          </a:p>
          <a:p>
            <a:pPr algn="ctr"/>
            <a:r>
              <a:rPr lang="de-DE">
                <a:latin typeface="Arial"/>
                <a:cs typeface="Arial"/>
              </a:rPr>
              <a:t>C Klassen</a:t>
            </a:r>
          </a:p>
          <a:p>
            <a:pPr algn="ctr"/>
            <a:r>
              <a:rPr lang="de-DE">
                <a:latin typeface="Arial"/>
                <a:cs typeface="Arial"/>
              </a:rPr>
              <a:t>A/B Klassen</a:t>
            </a:r>
            <a:endParaRPr lang="en-US">
              <a:latin typeface="Arial"/>
              <a:ea typeface="+mn-lt"/>
              <a:cs typeface="Arial"/>
            </a:endParaRPr>
          </a:p>
          <a:p>
            <a:pPr algn="ctr"/>
            <a:r>
              <a:rPr lang="de-DE">
                <a:latin typeface="Arial"/>
                <a:cs typeface="Arial"/>
              </a:rPr>
              <a:t>B/C Klassen</a:t>
            </a:r>
            <a:endParaRPr lang="en-US">
              <a:latin typeface="Arial"/>
              <a:ea typeface="+mn-lt"/>
              <a:cs typeface="Arial"/>
            </a:endParaRPr>
          </a:p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72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/>
          <p:nvPr/>
        </p:nvSpPr>
        <p:spPr>
          <a:xfrm>
            <a:off x="530195" y="3949189"/>
            <a:ext cx="2270878" cy="10856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Sek C</a:t>
            </a:r>
          </a:p>
        </p:txBody>
      </p:sp>
      <p:sp>
        <p:nvSpPr>
          <p:cNvPr id="13" name="Rechteck 12"/>
          <p:cNvSpPr/>
          <p:nvPr/>
        </p:nvSpPr>
        <p:spPr>
          <a:xfrm>
            <a:off x="530195" y="1295642"/>
            <a:ext cx="2270878" cy="108560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Sek A</a:t>
            </a:r>
          </a:p>
        </p:txBody>
      </p:sp>
      <p:sp>
        <p:nvSpPr>
          <p:cNvPr id="14" name="Rechteck 13"/>
          <p:cNvSpPr/>
          <p:nvPr/>
        </p:nvSpPr>
        <p:spPr>
          <a:xfrm>
            <a:off x="530195" y="2622415"/>
            <a:ext cx="2270878" cy="10856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Sek B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508001"/>
            <a:ext cx="6447501" cy="657412"/>
          </a:xfrm>
        </p:spPr>
        <p:txBody>
          <a:bodyPr/>
          <a:lstStyle/>
          <a:p>
            <a:r>
              <a:rPr lang="de-DE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Umstufungen</a:t>
            </a:r>
            <a:endParaRPr lang="de-DE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311022" y="2122097"/>
            <a:ext cx="308937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>
                <a:latin typeface="Myriad Pro"/>
              </a:rPr>
              <a:t>Gesamtbeurteilung</a:t>
            </a:r>
          </a:p>
          <a:p>
            <a:endParaRPr lang="de-CH">
              <a:latin typeface="Myriad Pro"/>
            </a:endParaRPr>
          </a:p>
          <a:p>
            <a:r>
              <a:rPr lang="de-CH">
                <a:latin typeface="Myriad Pro"/>
              </a:rPr>
              <a:t>= Leistungsbeurteilung</a:t>
            </a:r>
          </a:p>
          <a:p>
            <a:r>
              <a:rPr lang="de-CH">
                <a:latin typeface="Myriad Pro"/>
              </a:rPr>
              <a:t>= Potenzial</a:t>
            </a:r>
          </a:p>
          <a:p>
            <a:r>
              <a:rPr lang="de-CH">
                <a:latin typeface="Myriad Pro"/>
              </a:rPr>
              <a:t>= Lern- und Arbeitsverhalten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1625788" y="1993939"/>
            <a:ext cx="303990" cy="992187"/>
            <a:chOff x="1625788" y="1993939"/>
            <a:chExt cx="303990" cy="992187"/>
          </a:xfrm>
        </p:grpSpPr>
        <p:cxnSp>
          <p:nvCxnSpPr>
            <p:cNvPr id="23" name="Gerade Verbindung mit Pfeil 22"/>
            <p:cNvCxnSpPr/>
            <p:nvPr/>
          </p:nvCxnSpPr>
          <p:spPr>
            <a:xfrm>
              <a:off x="1929778" y="1993939"/>
              <a:ext cx="0" cy="992187"/>
            </a:xfrm>
            <a:prstGeom prst="straightConnector1">
              <a:avLst/>
            </a:prstGeom>
            <a:ln w="57150" cmpd="sng">
              <a:solidFill>
                <a:srgbClr val="F80B17"/>
              </a:solidFill>
              <a:tailEnd type="arrow"/>
            </a:ln>
            <a:effectLst>
              <a:outerShdw blurRad="50800" dist="38100" dir="2700000" algn="tl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Gerade Verbindung mit Pfeil 23"/>
            <p:cNvCxnSpPr/>
            <p:nvPr/>
          </p:nvCxnSpPr>
          <p:spPr>
            <a:xfrm>
              <a:off x="1625788" y="1993939"/>
              <a:ext cx="0" cy="992187"/>
            </a:xfrm>
            <a:prstGeom prst="straightConnector1">
              <a:avLst/>
            </a:prstGeom>
            <a:ln w="57150" cmpd="sng">
              <a:solidFill>
                <a:srgbClr val="F80B17"/>
              </a:solidFill>
              <a:headEnd type="arrow"/>
              <a:tailEnd type="none"/>
            </a:ln>
            <a:effectLst>
              <a:outerShdw blurRad="50800" dist="38100" dir="2700000" algn="tl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" name="Gruppieren 5"/>
          <p:cNvGrpSpPr/>
          <p:nvPr/>
        </p:nvGrpSpPr>
        <p:grpSpPr>
          <a:xfrm>
            <a:off x="1625788" y="3453095"/>
            <a:ext cx="303990" cy="992187"/>
            <a:chOff x="3005104" y="3350346"/>
            <a:chExt cx="303990" cy="992187"/>
          </a:xfrm>
        </p:grpSpPr>
        <p:cxnSp>
          <p:nvCxnSpPr>
            <p:cNvPr id="25" name="Gerade Verbindung mit Pfeil 24"/>
            <p:cNvCxnSpPr/>
            <p:nvPr/>
          </p:nvCxnSpPr>
          <p:spPr>
            <a:xfrm>
              <a:off x="3309094" y="3350346"/>
              <a:ext cx="0" cy="992187"/>
            </a:xfrm>
            <a:prstGeom prst="straightConnector1">
              <a:avLst/>
            </a:prstGeom>
            <a:ln w="57150" cmpd="sng">
              <a:solidFill>
                <a:srgbClr val="F80B17"/>
              </a:solidFill>
              <a:tailEnd type="arrow"/>
            </a:ln>
            <a:effectLst>
              <a:outerShdw blurRad="50800" dist="38100" dir="2700000" algn="tl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Gerade Verbindung mit Pfeil 25"/>
            <p:cNvCxnSpPr/>
            <p:nvPr/>
          </p:nvCxnSpPr>
          <p:spPr>
            <a:xfrm>
              <a:off x="3005104" y="3350346"/>
              <a:ext cx="0" cy="992187"/>
            </a:xfrm>
            <a:prstGeom prst="straightConnector1">
              <a:avLst/>
            </a:prstGeom>
            <a:ln w="57150" cmpd="sng">
              <a:solidFill>
                <a:srgbClr val="F80B17"/>
              </a:solidFill>
              <a:headEnd type="arrow"/>
              <a:tailEnd type="none"/>
            </a:ln>
            <a:effectLst>
              <a:outerShdw blurRad="50800" dist="38100" dir="2700000" algn="tl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885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5356" y="605385"/>
            <a:ext cx="7427400" cy="676568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Ablauf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2024" y="1190064"/>
            <a:ext cx="7770731" cy="39556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56895" lvl="1" indent="-213995">
              <a:tabLst>
                <a:tab pos="444500" algn="l"/>
                <a:tab pos="5024438" algn="l"/>
              </a:tabLst>
            </a:pPr>
            <a:r>
              <a:rPr lang="de-DE" sz="1800">
                <a:latin typeface="Arial"/>
                <a:cs typeface="Arial"/>
              </a:rPr>
              <a:t>Übertrittsverfahren</a:t>
            </a:r>
          </a:p>
          <a:p>
            <a:pPr lvl="2">
              <a:buFontTx/>
              <a:buChar char="-"/>
              <a:tabLst>
                <a:tab pos="444500" algn="l"/>
                <a:tab pos="5024438" algn="l"/>
              </a:tabLst>
            </a:pPr>
            <a:r>
              <a:rPr lang="de-DE" sz="1650">
                <a:latin typeface="Arial"/>
                <a:cs typeface="Arial"/>
              </a:rPr>
              <a:t>Zeitplan</a:t>
            </a:r>
          </a:p>
          <a:p>
            <a:pPr lvl="2">
              <a:buFontTx/>
              <a:buChar char="-"/>
              <a:tabLst>
                <a:tab pos="444500" algn="l"/>
                <a:tab pos="5024438" algn="l"/>
              </a:tabLst>
            </a:pPr>
            <a:r>
              <a:rPr lang="de-DE" sz="1650">
                <a:latin typeface="Arial"/>
                <a:cs typeface="Arial"/>
              </a:rPr>
              <a:t>Durchlässigkeit des Bildungssystems</a:t>
            </a:r>
          </a:p>
          <a:p>
            <a:pPr marL="685800" lvl="2" indent="0">
              <a:buNone/>
              <a:tabLst>
                <a:tab pos="444500" algn="l"/>
                <a:tab pos="5024438" algn="l"/>
              </a:tabLst>
            </a:pPr>
            <a:r>
              <a:rPr lang="de-DE" sz="1650">
                <a:latin typeface="Arial"/>
                <a:cs typeface="Arial"/>
              </a:rPr>
              <a:t>- Gesamtbeurteilung</a:t>
            </a:r>
          </a:p>
          <a:p>
            <a:pPr marL="556895" lvl="1" indent="-213995">
              <a:tabLst>
                <a:tab pos="444500" algn="l"/>
                <a:tab pos="5024438" algn="l"/>
              </a:tabLst>
            </a:pPr>
            <a:r>
              <a:rPr lang="de-DE" sz="1800">
                <a:latin typeface="Arial"/>
                <a:cs typeface="Arial"/>
              </a:rPr>
              <a:t>Fragen						</a:t>
            </a:r>
          </a:p>
          <a:p>
            <a:pPr marL="556895" lvl="1" indent="-213995">
              <a:tabLst>
                <a:tab pos="444500" algn="l"/>
                <a:tab pos="5024438" algn="l"/>
              </a:tabLst>
            </a:pPr>
            <a:r>
              <a:rPr lang="de-DE" sz="1800">
                <a:latin typeface="Arial"/>
                <a:cs typeface="Arial"/>
              </a:rPr>
              <a:t>Die Sekundarschule stellt sich vor	</a:t>
            </a:r>
            <a:endParaRPr lang="de-DE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6895" lvl="1" indent="-213995">
              <a:tabLst>
                <a:tab pos="444500" algn="l"/>
                <a:tab pos="5024438" algn="l"/>
              </a:tabLst>
            </a:pPr>
            <a:r>
              <a:rPr lang="de-DE" sz="1800">
                <a:latin typeface="Arial"/>
                <a:cs typeface="Arial"/>
              </a:rPr>
              <a:t>Fragen</a:t>
            </a:r>
          </a:p>
          <a:p>
            <a:pPr marL="342900" lvl="1" indent="0">
              <a:buNone/>
              <a:tabLst>
                <a:tab pos="444500" algn="l"/>
                <a:tab pos="5024438" algn="l"/>
              </a:tabLst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 </a:t>
            </a:r>
          </a:p>
          <a:p>
            <a:pPr marL="342900" lvl="1" indent="0">
              <a:buNone/>
              <a:tabLst>
                <a:tab pos="444500" algn="l"/>
                <a:tab pos="5024438" algn="l"/>
              </a:tabLst>
            </a:pPr>
            <a:endParaRPr lang="de-DE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43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515737"/>
            <a:ext cx="8229601" cy="700813"/>
          </a:xfrm>
        </p:spPr>
        <p:txBody>
          <a:bodyPr>
            <a:noAutofit/>
          </a:bodyPr>
          <a:lstStyle/>
          <a:p>
            <a:r>
              <a:rPr lang="de-DE" sz="28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Anforderungen an alle Schüler*innen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199" y="1216550"/>
            <a:ext cx="7755776" cy="3884367"/>
          </a:xfrm>
        </p:spPr>
        <p:txBody>
          <a:bodyPr>
            <a:noAutofit/>
          </a:bodyPr>
          <a:lstStyle/>
          <a:p>
            <a:pPr marL="269875" lvl="2" indent="-269875">
              <a:lnSpc>
                <a:spcPct val="150000"/>
              </a:lnSpc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Positive Haltung gegenüber der Schule 	</a:t>
            </a:r>
          </a:p>
          <a:p>
            <a:pPr marL="269875" lvl="2" indent="-269875">
              <a:lnSpc>
                <a:spcPct val="150000"/>
              </a:lnSpc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Zuverlässigkeit	</a:t>
            </a:r>
          </a:p>
          <a:p>
            <a:pPr marL="269875" lvl="2" indent="-269875">
              <a:lnSpc>
                <a:spcPct val="150000"/>
              </a:lnSpc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Verantwortung übernehmen			</a:t>
            </a:r>
          </a:p>
          <a:p>
            <a:pPr marL="269875" lvl="2" indent="-269875">
              <a:lnSpc>
                <a:spcPct val="150000"/>
              </a:lnSpc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Pünktlichkeit			</a:t>
            </a:r>
          </a:p>
          <a:p>
            <a:pPr marL="269875" lvl="2" indent="-269875">
              <a:lnSpc>
                <a:spcPct val="150000"/>
              </a:lnSpc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Kollegialität / Respekt</a:t>
            </a:r>
          </a:p>
          <a:p>
            <a:pPr marL="269875" lvl="2" indent="-269875">
              <a:lnSpc>
                <a:spcPct val="150000"/>
              </a:lnSpc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Interesse				</a:t>
            </a:r>
          </a:p>
          <a:p>
            <a:pPr marL="269875" lvl="2" indent="-269875">
              <a:lnSpc>
                <a:spcPct val="150000"/>
              </a:lnSpc>
            </a:pPr>
            <a:r>
              <a:rPr lang="de-DE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Leistungsbereitschaft / Einsatz</a:t>
            </a:r>
            <a:endParaRPr lang="de-DE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716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880" y="452657"/>
            <a:ext cx="3711117" cy="533305"/>
          </a:xfrm>
        </p:spPr>
        <p:txBody>
          <a:bodyPr/>
          <a:lstStyle/>
          <a:p>
            <a:r>
              <a:rPr lang="de-CH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Umstufung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34880" y="1306279"/>
            <a:ext cx="6834146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 dirty="0">
                <a:latin typeface="Arial"/>
                <a:cs typeface="Arial"/>
              </a:rPr>
              <a:t>Im ersten Jahr gibt es 3, danach 2 </a:t>
            </a:r>
            <a:r>
              <a:rPr lang="de-CH" dirty="0" err="1">
                <a:latin typeface="Arial"/>
                <a:cs typeface="Arial"/>
              </a:rPr>
              <a:t>Umstufungstermine</a:t>
            </a:r>
            <a:r>
              <a:rPr lang="de-CH" dirty="0">
                <a:latin typeface="Arial"/>
                <a:cs typeface="Arial"/>
              </a:rPr>
              <a:t> pro Schuljahr:</a:t>
            </a:r>
          </a:p>
          <a:p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3228975" algn="l"/>
              </a:tabLst>
            </a:pPr>
            <a:r>
              <a:rPr lang="de-CH" b="1">
                <a:latin typeface="Arial" panose="020B0604020202020204" pitchFamily="34" charset="0"/>
                <a:cs typeface="Arial" panose="020B0604020202020204" pitchFamily="34" charset="0"/>
              </a:rPr>
              <a:t>Für die 1. Klasse 	Für die 2. und 3. Klasse</a:t>
            </a:r>
          </a:p>
          <a:p>
            <a:pPr>
              <a:tabLst>
                <a:tab pos="3228975" algn="l"/>
              </a:tabLst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November, April, Juni 	Ende Januar, Juni</a:t>
            </a:r>
          </a:p>
          <a:p>
            <a:pPr>
              <a:tabLst>
                <a:tab pos="3586163" algn="l"/>
              </a:tabLst>
            </a:pP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3586163" algn="l"/>
              </a:tabLst>
            </a:pP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3586163" algn="l"/>
              </a:tabLst>
            </a:pP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dirty="0">
                <a:latin typeface="Arial"/>
                <a:cs typeface="Arial"/>
              </a:rPr>
              <a:t>Ein Wechsel ist dann angezeigt, wenn angenommen werden kann, dass </a:t>
            </a:r>
            <a:r>
              <a:rPr lang="de-CH">
                <a:latin typeface="Arial"/>
                <a:cs typeface="Arial"/>
              </a:rPr>
              <a:t>eine Schülerin, ein Schüler </a:t>
            </a:r>
            <a:r>
              <a:rPr lang="de-CH" dirty="0">
                <a:latin typeface="Arial"/>
                <a:cs typeface="Arial"/>
              </a:rPr>
              <a:t>in einer anderen Abteilung besser gefördert wird.</a:t>
            </a:r>
          </a:p>
        </p:txBody>
      </p:sp>
    </p:spTree>
    <p:extLst>
      <p:ext uri="{BB962C8B-B14F-4D97-AF65-F5344CB8AC3E}">
        <p14:creationId xmlns:p14="http://schemas.microsoft.com/office/powerpoint/2010/main" val="1849978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88" y="515046"/>
            <a:ext cx="3141995" cy="504775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Ziel der Sek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14388" y="1580269"/>
            <a:ext cx="5202318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>
                <a:latin typeface="Arial"/>
                <a:cs typeface="Arial"/>
                <a:sym typeface="Wingdings"/>
              </a:rPr>
              <a:t>Passende Anschlusslösung</a:t>
            </a:r>
            <a:endParaRPr lang="de-CH">
              <a:latin typeface="Arial"/>
              <a:cs typeface="Arial"/>
            </a:endParaRPr>
          </a:p>
          <a:p>
            <a:endParaRPr lang="de-CH">
              <a:latin typeface="Arial"/>
              <a:cs typeface="Arial"/>
            </a:endParaRPr>
          </a:p>
          <a:p>
            <a:r>
              <a:rPr lang="de-CH">
                <a:latin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de-CH">
                <a:latin typeface="Arial"/>
                <a:cs typeface="Arial"/>
              </a:rPr>
              <a:t>Lehrstelle</a:t>
            </a:r>
          </a:p>
          <a:p>
            <a:endParaRPr lang="de-CH">
              <a:latin typeface="Arial"/>
              <a:cs typeface="Arial"/>
            </a:endParaRPr>
          </a:p>
          <a:p>
            <a:r>
              <a:rPr lang="de-CH">
                <a:latin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de-CH">
                <a:latin typeface="Arial"/>
                <a:cs typeface="Arial"/>
              </a:rPr>
              <a:t>weiterführende Schule</a:t>
            </a:r>
          </a:p>
          <a:p>
            <a:pPr marL="342900" indent="-342900">
              <a:buFont typeface="Wingdings"/>
              <a:buChar char="à"/>
            </a:pPr>
            <a:endParaRPr lang="de-CH">
              <a:latin typeface="Arial"/>
              <a:cs typeface="Arial"/>
            </a:endParaRPr>
          </a:p>
          <a:p>
            <a:r>
              <a:rPr lang="de-CH">
                <a:latin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de-CH">
                <a:latin typeface="Arial"/>
                <a:cs typeface="Arial"/>
              </a:rPr>
              <a:t>Brückenangebot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527" y="1719934"/>
            <a:ext cx="3041837" cy="179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9181" y="198684"/>
            <a:ext cx="8229600" cy="952500"/>
          </a:xfrm>
        </p:spPr>
        <p:txBody>
          <a:bodyPr/>
          <a:lstStyle/>
          <a:p>
            <a:r>
              <a:rPr lang="de-CH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Fächerangebot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99182" y="778715"/>
            <a:ext cx="3514506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Mathematik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Englisch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Französisch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>
                <a:latin typeface="Arial" panose="020B0604020202020204" pitchFamily="34" charset="0"/>
                <a:cs typeface="Arial" panose="020B0604020202020204" pitchFamily="34" charset="0"/>
              </a:rPr>
              <a:t>Räume, Zeiten, Gesellschaften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Natur und Technik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/>
                <a:cs typeface="Arial"/>
              </a:rPr>
              <a:t>Religionen, Kulturen, Ethik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>
                <a:latin typeface="Arial" panose="020B0604020202020204" pitchFamily="34" charset="0"/>
                <a:cs typeface="Arial" panose="020B0604020202020204" pitchFamily="34" charset="0"/>
              </a:rPr>
              <a:t>Wirtschaft, Arbeit, Haushalt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Textiles und Technisches Gestalten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Bildnerisches Gestalten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Medien und Informatik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>
                <a:latin typeface="Arial" panose="020B0604020202020204" pitchFamily="34" charset="0"/>
                <a:cs typeface="Arial" panose="020B0604020202020204" pitchFamily="34" charset="0"/>
              </a:rPr>
              <a:t>Berufliche Orientierung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Bewegung und 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b="1">
                <a:latin typeface="Arial"/>
                <a:cs typeface="Arial"/>
              </a:rPr>
              <a:t>Projektunterricht</a:t>
            </a:r>
            <a:endParaRPr lang="de-CH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019387" y="740830"/>
            <a:ext cx="26983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>
                <a:latin typeface="Arial" panose="020B0604020202020204" pitchFamily="34" charset="0"/>
                <a:cs typeface="Arial" panose="020B0604020202020204" pitchFamily="34" charset="0"/>
              </a:rPr>
              <a:t>Wahlfächer 3. Sek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Geometrie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Experimentieren im Labor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Staatskunde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Deutsch Club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Englisch Club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err="1">
                <a:latin typeface="Arial" panose="020B0604020202020204" pitchFamily="34" charset="0"/>
                <a:cs typeface="Arial" panose="020B0604020202020204" pitchFamily="34" charset="0"/>
              </a:rPr>
              <a:t>Conversation</a:t>
            </a: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 Française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Textiles und 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Werken mit Holz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Werken mit Metall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Robotik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Theater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629924" y="778715"/>
            <a:ext cx="23840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err="1">
                <a:latin typeface="Arial" panose="020B0604020202020204" pitchFamily="34" charset="0"/>
                <a:cs typeface="Arial" panose="020B0604020202020204" pitchFamily="34" charset="0"/>
              </a:rPr>
              <a:t>Freifach</a:t>
            </a:r>
            <a:r>
              <a:rPr lang="de-CH" b="1">
                <a:latin typeface="Arial" panose="020B0604020202020204" pitchFamily="34" charset="0"/>
                <a:cs typeface="Arial" panose="020B0604020202020204" pitchFamily="34" charset="0"/>
              </a:rPr>
              <a:t> 1. Sek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Textiles und Technisches Gestalten (2L)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b="1" err="1">
                <a:latin typeface="Arial" panose="020B0604020202020204" pitchFamily="34" charset="0"/>
                <a:cs typeface="Arial" panose="020B0604020202020204" pitchFamily="34" charset="0"/>
              </a:rPr>
              <a:t>Freifach</a:t>
            </a:r>
            <a:r>
              <a:rPr lang="de-CH" b="1">
                <a:latin typeface="Arial" panose="020B0604020202020204" pitchFamily="34" charset="0"/>
                <a:cs typeface="Arial" panose="020B0604020202020204" pitchFamily="34" charset="0"/>
              </a:rPr>
              <a:t> 2. Sek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latin typeface="Arial" panose="020B0604020202020204" pitchFamily="34" charset="0"/>
                <a:cs typeface="Arial" panose="020B0604020202020204" pitchFamily="34" charset="0"/>
              </a:rPr>
              <a:t>Wirtschaft, Arbeit, Haushalt (2L)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40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7B4CE-445B-1772-B552-8A2477B0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Mittagstisch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1935D05-6C80-C096-76D2-BF0733F5FFD6}"/>
              </a:ext>
            </a:extLst>
          </p:cNvPr>
          <p:cNvSpPr txBox="1"/>
          <p:nvPr/>
        </p:nvSpPr>
        <p:spPr>
          <a:xfrm>
            <a:off x="589280" y="1463040"/>
            <a:ext cx="7691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0" i="0" u="none" strike="noStrike">
                <a:solidFill>
                  <a:srgbClr val="44443F"/>
                </a:solidFill>
                <a:effectLst/>
                <a:latin typeface="NewsGot"/>
              </a:rPr>
              <a:t>Kosten: 	je nach Einkommen zwischen 9.10 Fr. und 15.15 Fr. pro Mittag</a:t>
            </a:r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B686DA5-9CF3-C3FC-3F81-6A4CE01EE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29" y="2018155"/>
            <a:ext cx="2612379" cy="369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09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1536" y="4331516"/>
            <a:ext cx="683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 für Ihre Aufmerksamkeit.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036" y="1149818"/>
            <a:ext cx="2665507" cy="255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7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6542" y="174781"/>
            <a:ext cx="6447501" cy="1100667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Geografische Übersicht </a:t>
            </a:r>
          </a:p>
        </p:txBody>
      </p:sp>
      <p:pic>
        <p:nvPicPr>
          <p:cNvPr id="13" name="Inhaltsplatzhalter 12" descr="Bildschirmfoto 2014-06-04 um 13.59.50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87" r="-7387"/>
          <a:stretch>
            <a:fillRect/>
          </a:stretch>
        </p:blipFill>
        <p:spPr>
          <a:xfrm>
            <a:off x="0" y="686244"/>
            <a:ext cx="9037251" cy="5028756"/>
          </a:xfrm>
        </p:spPr>
      </p:pic>
      <p:sp>
        <p:nvSpPr>
          <p:cNvPr id="6" name="Textfeld 5"/>
          <p:cNvSpPr txBox="1"/>
          <p:nvPr/>
        </p:nvSpPr>
        <p:spPr>
          <a:xfrm>
            <a:off x="3095432" y="683222"/>
            <a:ext cx="1133644" cy="646331"/>
          </a:xfrm>
          <a:prstGeom prst="rect">
            <a:avLst/>
          </a:prstGeom>
          <a:solidFill>
            <a:srgbClr val="FFC000">
              <a:alpha val="53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Primar</a:t>
            </a:r>
          </a:p>
          <a:p>
            <a:r>
              <a:rPr lang="de-DE">
                <a:latin typeface="Myriad Pro"/>
                <a:cs typeface="Myriad Pro"/>
              </a:rPr>
              <a:t>Gutschick</a:t>
            </a:r>
          </a:p>
        </p:txBody>
      </p:sp>
      <p:sp>
        <p:nvSpPr>
          <p:cNvPr id="7" name="Pfeil nach unten 6"/>
          <p:cNvSpPr/>
          <p:nvPr/>
        </p:nvSpPr>
        <p:spPr>
          <a:xfrm>
            <a:off x="3141071" y="1320602"/>
            <a:ext cx="327413" cy="64492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664748" y="2771052"/>
            <a:ext cx="1351292" cy="646331"/>
          </a:xfrm>
          <a:prstGeom prst="rect">
            <a:avLst/>
          </a:prstGeom>
          <a:solidFill>
            <a:srgbClr val="FFC000">
              <a:alpha val="53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Primar</a:t>
            </a:r>
          </a:p>
          <a:p>
            <a:r>
              <a:rPr lang="de-DE">
                <a:latin typeface="Myriad Pro"/>
                <a:cs typeface="Myriad Pro"/>
              </a:rPr>
              <a:t>Mattenbach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71249" y="686244"/>
            <a:ext cx="1633781" cy="646331"/>
          </a:xfrm>
          <a:prstGeom prst="rect">
            <a:avLst/>
          </a:prstGeom>
          <a:solidFill>
            <a:srgbClr val="FFC000">
              <a:alpha val="53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Primar</a:t>
            </a:r>
          </a:p>
          <a:p>
            <a:r>
              <a:rPr lang="de-DE">
                <a:latin typeface="Myriad Pro"/>
                <a:cs typeface="Myriad Pro"/>
              </a:rPr>
              <a:t>Schönengrund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69220" y="2124721"/>
            <a:ext cx="1351292" cy="646331"/>
          </a:xfrm>
          <a:prstGeom prst="rect">
            <a:avLst/>
          </a:prstGeom>
          <a:solidFill>
            <a:srgbClr val="CF4341">
              <a:alpha val="49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Sek</a:t>
            </a:r>
          </a:p>
          <a:p>
            <a:r>
              <a:rPr lang="de-DE">
                <a:latin typeface="Myriad Pro"/>
                <a:cs typeface="Myriad Pro"/>
              </a:rPr>
              <a:t>Mattenbach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812597" y="3696913"/>
            <a:ext cx="1184940" cy="646331"/>
          </a:xfrm>
          <a:prstGeom prst="rect">
            <a:avLst/>
          </a:prstGeom>
          <a:solidFill>
            <a:srgbClr val="FFC000">
              <a:alpha val="53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Primar</a:t>
            </a:r>
          </a:p>
          <a:p>
            <a:r>
              <a:rPr lang="de-DE">
                <a:latin typeface="Myriad Pro"/>
                <a:cs typeface="Myriad Pro"/>
              </a:rPr>
              <a:t>Steinacker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812597" y="4467284"/>
            <a:ext cx="1043876" cy="646331"/>
          </a:xfrm>
          <a:prstGeom prst="rect">
            <a:avLst/>
          </a:prstGeom>
          <a:solidFill>
            <a:srgbClr val="FFC000">
              <a:alpha val="53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Primar</a:t>
            </a:r>
          </a:p>
          <a:p>
            <a:r>
              <a:rPr lang="de-DE" err="1">
                <a:latin typeface="Myriad Pro"/>
                <a:cs typeface="Myriad Pro"/>
              </a:rPr>
              <a:t>Sennhof</a:t>
            </a:r>
            <a:endParaRPr lang="de-DE">
              <a:latin typeface="Myriad Pro"/>
              <a:cs typeface="Myriad Pro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4783920" y="1026125"/>
            <a:ext cx="1236236" cy="646331"/>
          </a:xfrm>
          <a:prstGeom prst="rect">
            <a:avLst/>
          </a:prstGeom>
          <a:solidFill>
            <a:srgbClr val="FFC000">
              <a:alpha val="53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Primar</a:t>
            </a:r>
          </a:p>
          <a:p>
            <a:r>
              <a:rPr lang="de-DE" err="1">
                <a:latin typeface="Myriad Pro"/>
                <a:cs typeface="Myriad Pro"/>
              </a:rPr>
              <a:t>Tägelmoos</a:t>
            </a:r>
            <a:endParaRPr lang="de-DE">
              <a:latin typeface="Myriad Pro"/>
              <a:cs typeface="Myriad Pro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089869" y="2207170"/>
            <a:ext cx="1364476" cy="646331"/>
          </a:xfrm>
          <a:prstGeom prst="rect">
            <a:avLst/>
          </a:prstGeom>
          <a:solidFill>
            <a:srgbClr val="CF4341">
              <a:alpha val="49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Sek</a:t>
            </a:r>
          </a:p>
          <a:p>
            <a:r>
              <a:rPr lang="de-DE">
                <a:latin typeface="Myriad Pro"/>
                <a:cs typeface="Myriad Pro"/>
              </a:rPr>
              <a:t>Büelwiesen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6342617" y="3453585"/>
            <a:ext cx="1116997" cy="646331"/>
          </a:xfrm>
          <a:prstGeom prst="rect">
            <a:avLst/>
          </a:prstGeom>
          <a:solidFill>
            <a:srgbClr val="CF4341">
              <a:alpha val="49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Sek</a:t>
            </a:r>
          </a:p>
          <a:p>
            <a:r>
              <a:rPr lang="de-DE" err="1">
                <a:latin typeface="Myriad Pro"/>
                <a:cs typeface="Myriad Pro"/>
              </a:rPr>
              <a:t>Oberseen</a:t>
            </a:r>
            <a:endParaRPr lang="de-DE">
              <a:latin typeface="Myriad Pro"/>
              <a:cs typeface="Myriad Pro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341608" y="4099916"/>
            <a:ext cx="1116997" cy="646331"/>
          </a:xfrm>
          <a:prstGeom prst="rect">
            <a:avLst/>
          </a:prstGeom>
          <a:solidFill>
            <a:srgbClr val="FFC000">
              <a:alpha val="53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Primar</a:t>
            </a:r>
          </a:p>
          <a:p>
            <a:r>
              <a:rPr lang="de-DE" err="1">
                <a:latin typeface="Myriad Pro"/>
                <a:cs typeface="Myriad Pro"/>
              </a:rPr>
              <a:t>Oberseen</a:t>
            </a:r>
            <a:endParaRPr lang="de-DE">
              <a:latin typeface="Myriad Pro"/>
              <a:cs typeface="Myriad Pro"/>
            </a:endParaRPr>
          </a:p>
        </p:txBody>
      </p:sp>
      <p:sp>
        <p:nvSpPr>
          <p:cNvPr id="24" name="Pfeil nach unten 23"/>
          <p:cNvSpPr/>
          <p:nvPr/>
        </p:nvSpPr>
        <p:spPr>
          <a:xfrm rot="3280183">
            <a:off x="5123667" y="2745722"/>
            <a:ext cx="327413" cy="64492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/>
          <p:cNvSpPr txBox="1"/>
          <p:nvPr/>
        </p:nvSpPr>
        <p:spPr>
          <a:xfrm>
            <a:off x="6745391" y="4952243"/>
            <a:ext cx="1703543" cy="646331"/>
          </a:xfrm>
          <a:prstGeom prst="rect">
            <a:avLst/>
          </a:prstGeom>
          <a:solidFill>
            <a:srgbClr val="FFC000">
              <a:alpha val="53000"/>
            </a:srgbClr>
          </a:solidFill>
        </p:spPr>
        <p:txBody>
          <a:bodyPr wrap="none" rtlCol="0">
            <a:spAutoFit/>
          </a:bodyPr>
          <a:lstStyle/>
          <a:p>
            <a:r>
              <a:rPr lang="de-DE">
                <a:latin typeface="Myriad Pro"/>
                <a:cs typeface="Myriad Pro"/>
              </a:rPr>
              <a:t>Primar</a:t>
            </a:r>
          </a:p>
          <a:p>
            <a:r>
              <a:rPr lang="de-DE" err="1">
                <a:latin typeface="Myriad Pro"/>
                <a:cs typeface="Myriad Pro"/>
              </a:rPr>
              <a:t>Aussenwachten</a:t>
            </a:r>
            <a:endParaRPr lang="de-DE">
              <a:latin typeface="Myriad Pro"/>
              <a:cs typeface="Myriad Pro"/>
            </a:endParaRPr>
          </a:p>
        </p:txBody>
      </p:sp>
      <p:sp>
        <p:nvSpPr>
          <p:cNvPr id="28" name="Pfeil nach unten 27"/>
          <p:cNvSpPr/>
          <p:nvPr/>
        </p:nvSpPr>
        <p:spPr>
          <a:xfrm rot="18558315">
            <a:off x="3851783" y="4937221"/>
            <a:ext cx="327413" cy="64492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Pfeil nach unten 29"/>
          <p:cNvSpPr/>
          <p:nvPr/>
        </p:nvSpPr>
        <p:spPr>
          <a:xfrm rot="11411944" flipH="1">
            <a:off x="7918090" y="4563262"/>
            <a:ext cx="178923" cy="530455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 nach unten 24"/>
          <p:cNvSpPr/>
          <p:nvPr/>
        </p:nvSpPr>
        <p:spPr>
          <a:xfrm rot="12782241" flipH="1">
            <a:off x="8155723" y="4610123"/>
            <a:ext cx="196822" cy="637245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unten 4"/>
          <p:cNvSpPr/>
          <p:nvPr/>
        </p:nvSpPr>
        <p:spPr>
          <a:xfrm rot="1631438">
            <a:off x="4791486" y="1671755"/>
            <a:ext cx="327413" cy="64492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unten 7"/>
          <p:cNvSpPr/>
          <p:nvPr/>
        </p:nvSpPr>
        <p:spPr>
          <a:xfrm rot="17445654">
            <a:off x="1616290" y="1152882"/>
            <a:ext cx="327413" cy="64492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unten 10"/>
          <p:cNvSpPr/>
          <p:nvPr/>
        </p:nvSpPr>
        <p:spPr>
          <a:xfrm rot="2730571" flipV="1">
            <a:off x="2068159" y="2188279"/>
            <a:ext cx="327413" cy="64492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unten 13"/>
          <p:cNvSpPr/>
          <p:nvPr/>
        </p:nvSpPr>
        <p:spPr>
          <a:xfrm rot="1699375" flipV="1">
            <a:off x="3623081" y="3120734"/>
            <a:ext cx="327413" cy="64492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Pfeil nach unten 20"/>
          <p:cNvSpPr/>
          <p:nvPr/>
        </p:nvSpPr>
        <p:spPr>
          <a:xfrm rot="5400000">
            <a:off x="5854431" y="3857077"/>
            <a:ext cx="327413" cy="64492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82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2" grpId="0" animBg="1"/>
      <p:bldP spid="15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367084"/>
            <a:ext cx="6447501" cy="1100667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Bildungssystem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83FAC4-6265-A3F3-D9E1-FDB6A9890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" y="894715"/>
            <a:ext cx="8245572" cy="468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9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5039512"/>
              </p:ext>
            </p:extLst>
          </p:nvPr>
        </p:nvGraphicFramePr>
        <p:xfrm>
          <a:off x="554185" y="1039091"/>
          <a:ext cx="7453601" cy="137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1410">
                  <a:extLst>
                    <a:ext uri="{9D8B030D-6E8A-4147-A177-3AD203B41FA5}">
                      <a16:colId xmlns:a16="http://schemas.microsoft.com/office/drawing/2014/main" val="123534169"/>
                    </a:ext>
                  </a:extLst>
                </a:gridCol>
                <a:gridCol w="1686632">
                  <a:extLst>
                    <a:ext uri="{9D8B030D-6E8A-4147-A177-3AD203B41FA5}">
                      <a16:colId xmlns:a16="http://schemas.microsoft.com/office/drawing/2014/main" val="3509731786"/>
                    </a:ext>
                  </a:extLst>
                </a:gridCol>
                <a:gridCol w="4735559">
                  <a:extLst>
                    <a:ext uri="{9D8B030D-6E8A-4147-A177-3AD203B41FA5}">
                      <a16:colId xmlns:a16="http://schemas.microsoft.com/office/drawing/2014/main" val="957259772"/>
                    </a:ext>
                  </a:extLst>
                </a:gridCol>
              </a:tblGrid>
              <a:tr h="1165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CH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de-CH" sz="1800" b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Sept</a:t>
                      </a:r>
                      <a:r>
                        <a:rPr lang="de-CH" sz="1800" b="0" baseline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/</a:t>
                      </a:r>
                      <a:endParaRPr lang="de-CH" sz="1800" b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b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Okt</a:t>
                      </a:r>
                      <a:endParaRPr lang="de-CH" sz="1800" b="0">
                        <a:solidFill>
                          <a:schemeClr val="tx1"/>
                        </a:solidFill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>
                    <a:gradFill>
                      <a:gsLst>
                        <a:gs pos="100000">
                          <a:srgbClr val="92D050"/>
                        </a:gs>
                        <a:gs pos="100000">
                          <a:srgbClr val="A3C953"/>
                        </a:gs>
                      </a:gsLst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CH" sz="1800" b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de-CH" sz="1800" b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Informations-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b="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abend</a:t>
                      </a:r>
                      <a:r>
                        <a:rPr lang="de-CH" sz="1800" b="0" baseline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de-CH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de-CH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b="0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endParaRPr lang="de-CH" sz="1800" b="0" dirty="0">
                        <a:solidFill>
                          <a:schemeClr val="tx1"/>
                        </a:solidFill>
                        <a:effectLst/>
                        <a:latin typeface="Arial"/>
                        <a:ea typeface="Arial" panose="020B0604020202020204" pitchFamily="34" charset="0"/>
                        <a:cs typeface="Arial"/>
                      </a:endParaRPr>
                    </a:p>
                  </a:txBody>
                  <a:tcPr marL="68580" marR="68580" marT="0" marB="0">
                    <a:gradFill>
                      <a:gsLst>
                        <a:gs pos="100000">
                          <a:srgbClr val="92D050"/>
                        </a:gs>
                        <a:gs pos="100000">
                          <a:srgbClr val="A3C953"/>
                        </a:gs>
                      </a:gsLst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CH" sz="1800" b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de-CH" sz="1800" b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Eltern / Erziehungsberechtigte der 6. Klassen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Klassenlehrpersonen 6. Klassen</a:t>
                      </a: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endParaRPr lang="de-CH" sz="1800" b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gradFill>
                      <a:gsLst>
                        <a:gs pos="100000">
                          <a:srgbClr val="92D050"/>
                        </a:gs>
                        <a:gs pos="100000">
                          <a:srgbClr val="A3C953"/>
                        </a:gs>
                      </a:gsLst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48270178"/>
                  </a:ext>
                </a:extLst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554185" y="2830353"/>
          <a:ext cx="7461147" cy="24700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2455">
                  <a:extLst>
                    <a:ext uri="{9D8B030D-6E8A-4147-A177-3AD203B41FA5}">
                      <a16:colId xmlns:a16="http://schemas.microsoft.com/office/drawing/2014/main" val="1515060213"/>
                    </a:ext>
                  </a:extLst>
                </a:gridCol>
                <a:gridCol w="1702362">
                  <a:extLst>
                    <a:ext uri="{9D8B030D-6E8A-4147-A177-3AD203B41FA5}">
                      <a16:colId xmlns:a16="http://schemas.microsoft.com/office/drawing/2014/main" val="2804930965"/>
                    </a:ext>
                  </a:extLst>
                </a:gridCol>
                <a:gridCol w="4726330">
                  <a:extLst>
                    <a:ext uri="{9D8B030D-6E8A-4147-A177-3AD203B41FA5}">
                      <a16:colId xmlns:a16="http://schemas.microsoft.com/office/drawing/2014/main" val="517270798"/>
                    </a:ext>
                  </a:extLst>
                </a:gridCol>
              </a:tblGrid>
              <a:tr h="2470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Nov</a:t>
                      </a:r>
                      <a:r>
                        <a:rPr lang="de-CH" sz="1800" b="0" kern="1200" baseline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- Mitte </a:t>
                      </a: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März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Eltern-gespräch</a:t>
                      </a:r>
                      <a:r>
                        <a:rPr lang="de-CH" sz="1800" b="0" kern="1200" baseline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Eltern / Erziehungsberechtigte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Schüler*in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Klassenlehrperson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evtl. Schulische Heilpädagogin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evtl. weitere Fachpersonen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de-CH" sz="1800" b="1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de-CH" sz="1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090515"/>
                  </a:ext>
                </a:extLst>
              </a:tr>
            </a:tbl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339438" y="4537048"/>
            <a:ext cx="4272742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>
                <a:latin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de-CH" b="1">
                <a:latin typeface="Arial"/>
                <a:cs typeface="Arial"/>
              </a:rPr>
              <a:t>Bei Einigung gilt die Einteilung.</a:t>
            </a:r>
            <a:endParaRPr lang="de-CH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>
                <a:latin typeface="Arial"/>
                <a:cs typeface="Arial"/>
              </a:rPr>
              <a:t>    (Zuteilungsentscheid 1)</a:t>
            </a: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6165" y="490451"/>
            <a:ext cx="5050717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e-CH" sz="27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Zeitlicher Ablauf</a:t>
            </a:r>
          </a:p>
        </p:txBody>
      </p:sp>
    </p:spTree>
    <p:extLst>
      <p:ext uri="{BB962C8B-B14F-4D97-AF65-F5344CB8AC3E}">
        <p14:creationId xmlns:p14="http://schemas.microsoft.com/office/powerpoint/2010/main" val="226610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/>
        </p:nvGraphicFramePr>
        <p:xfrm>
          <a:off x="653863" y="574858"/>
          <a:ext cx="7091640" cy="2600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1324">
                  <a:extLst>
                    <a:ext uri="{9D8B030D-6E8A-4147-A177-3AD203B41FA5}">
                      <a16:colId xmlns:a16="http://schemas.microsoft.com/office/drawing/2014/main" val="297050320"/>
                    </a:ext>
                  </a:extLst>
                </a:gridCol>
                <a:gridCol w="1489821">
                  <a:extLst>
                    <a:ext uri="{9D8B030D-6E8A-4147-A177-3AD203B41FA5}">
                      <a16:colId xmlns:a16="http://schemas.microsoft.com/office/drawing/2014/main" val="4232184093"/>
                    </a:ext>
                  </a:extLst>
                </a:gridCol>
                <a:gridCol w="4620495">
                  <a:extLst>
                    <a:ext uri="{9D8B030D-6E8A-4147-A177-3AD203B41FA5}">
                      <a16:colId xmlns:a16="http://schemas.microsoft.com/office/drawing/2014/main" val="3101930510"/>
                    </a:ext>
                  </a:extLst>
                </a:gridCol>
              </a:tblGrid>
              <a:tr h="2600809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April </a:t>
                      </a: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Eltern-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gespräch</a:t>
                      </a: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2 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Eltern / Erziehungsberechtigte </a:t>
                      </a: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evtl. Schüler*in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Klassenlehrpersonen 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evtl. Schulische Heilpädagogin </a:t>
                      </a:r>
                    </a:p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Schulleitung Primar</a:t>
                      </a:r>
                    </a:p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Schulleitung oder Lehrperson </a:t>
                      </a:r>
                      <a:r>
                        <a:rPr lang="de-CH" sz="1800" b="0" kern="120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Sekundar</a:t>
                      </a: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285750" indent="-285750" algn="l" defTabSz="3429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à"/>
                      </a:pPr>
                      <a:endParaRPr lang="de-CH" sz="1800" baseline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130788"/>
                  </a:ext>
                </a:extLst>
              </a:tr>
            </a:tbl>
          </a:graphicData>
        </a:graphic>
      </p:graphicFrame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653863" y="4737728"/>
          <a:ext cx="7091643" cy="754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1325">
                  <a:extLst>
                    <a:ext uri="{9D8B030D-6E8A-4147-A177-3AD203B41FA5}">
                      <a16:colId xmlns:a16="http://schemas.microsoft.com/office/drawing/2014/main" val="1611211061"/>
                    </a:ext>
                  </a:extLst>
                </a:gridCol>
                <a:gridCol w="1489822">
                  <a:extLst>
                    <a:ext uri="{9D8B030D-6E8A-4147-A177-3AD203B41FA5}">
                      <a16:colId xmlns:a16="http://schemas.microsoft.com/office/drawing/2014/main" val="33123700"/>
                    </a:ext>
                  </a:extLst>
                </a:gridCol>
                <a:gridCol w="4620496">
                  <a:extLst>
                    <a:ext uri="{9D8B030D-6E8A-4147-A177-3AD203B41FA5}">
                      <a16:colId xmlns:a16="http://schemas.microsoft.com/office/drawing/2014/main" val="996354630"/>
                    </a:ext>
                  </a:extLst>
                </a:gridCol>
              </a:tblGrid>
              <a:tr h="754556">
                <a:tc>
                  <a:txBody>
                    <a:bodyPr/>
                    <a:lstStyle/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Mai bis Juli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CH" sz="1100" b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8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CH" sz="1100" b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8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Rekursmöglichkeit</a:t>
                      </a: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beim Bezirksrat </a:t>
                      </a:r>
                    </a:p>
                  </a:txBody>
                  <a:tcPr marL="68580" marR="68580" marT="0" marB="0">
                    <a:solidFill>
                      <a:srgbClr val="FF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60338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6270" y="450936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868419"/>
              </p:ext>
            </p:extLst>
          </p:nvPr>
        </p:nvGraphicFramePr>
        <p:xfrm>
          <a:off x="650799" y="2905801"/>
          <a:ext cx="7091644" cy="19452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1325">
                  <a:extLst>
                    <a:ext uri="{9D8B030D-6E8A-4147-A177-3AD203B41FA5}">
                      <a16:colId xmlns:a16="http://schemas.microsoft.com/office/drawing/2014/main" val="1821592588"/>
                    </a:ext>
                  </a:extLst>
                </a:gridCol>
                <a:gridCol w="1489822">
                  <a:extLst>
                    <a:ext uri="{9D8B030D-6E8A-4147-A177-3AD203B41FA5}">
                      <a16:colId xmlns:a16="http://schemas.microsoft.com/office/drawing/2014/main" val="1897507064"/>
                    </a:ext>
                  </a:extLst>
                </a:gridCol>
                <a:gridCol w="4620497">
                  <a:extLst>
                    <a:ext uri="{9D8B030D-6E8A-4147-A177-3AD203B41FA5}">
                      <a16:colId xmlns:a16="http://schemas.microsoft.com/office/drawing/2014/main" val="1214499280"/>
                    </a:ext>
                  </a:extLst>
                </a:gridCol>
              </a:tblGrid>
              <a:tr h="1945274">
                <a:tc>
                  <a:txBody>
                    <a:bodyPr/>
                    <a:lstStyle/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Mai bis Juni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Eltern-</a:t>
                      </a:r>
                    </a:p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gespräch</a:t>
                      </a: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3</a:t>
                      </a:r>
                    </a:p>
                    <a:p>
                      <a:pPr marL="0" lvl="0" algn="l">
                        <a:spcAft>
                          <a:spcPts val="0"/>
                        </a:spcAft>
                        <a:buNone/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0" lvl="0" algn="l">
                        <a:spcAft>
                          <a:spcPts val="0"/>
                        </a:spcAft>
                        <a:buNone/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0" lvl="0" algn="l">
                        <a:spcAft>
                          <a:spcPts val="0"/>
                        </a:spcAft>
                        <a:buNone/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0" lvl="0" algn="l">
                        <a:spcAft>
                          <a:spcPts val="0"/>
                        </a:spcAft>
                        <a:buNone/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0" lvl="0" algn="l">
                        <a:spcAft>
                          <a:spcPts val="0"/>
                        </a:spcAft>
                        <a:buNone/>
                      </a:pP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Eltern / Erziehungsberechtigte </a:t>
                      </a:r>
                      <a:endParaRPr lang="de-CH" sz="1800" b="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342900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Schulleitung Primar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de-CH" sz="18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Winterthurer Schulpflege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de-CH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de-CH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de-CH" sz="1100" b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729178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633C9C78-B23B-4990-A733-AF1065105C0B}"/>
              </a:ext>
            </a:extLst>
          </p:cNvPr>
          <p:cNvSpPr txBox="1"/>
          <p:nvPr/>
        </p:nvSpPr>
        <p:spPr>
          <a:xfrm>
            <a:off x="3165987" y="3731981"/>
            <a:ext cx="4549796" cy="92333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 b="1">
                <a:latin typeface="Arial"/>
                <a:cs typeface="Arial"/>
                <a:sym typeface="Wingdings" panose="05000000000000000000" pitchFamily="2" charset="2"/>
              </a:rPr>
              <a:t> </a:t>
            </a:r>
            <a:r>
              <a:rPr lang="de-CH" b="1">
                <a:latin typeface="Arial"/>
                <a:cs typeface="Arial"/>
              </a:rPr>
              <a:t>Bei Einigung gilt die Einteilung.</a:t>
            </a:r>
            <a:endParaRPr lang="de-CH" b="1">
              <a:latin typeface="Trebuchet MS" panose="020B0603020202020204"/>
              <a:cs typeface="Arial"/>
            </a:endParaRPr>
          </a:p>
          <a:p>
            <a:r>
              <a:rPr lang="de-CH" b="1">
                <a:latin typeface="Arial"/>
                <a:cs typeface="Arial"/>
                <a:sym typeface="Wingdings" panose="05000000000000000000" pitchFamily="2" charset="2"/>
              </a:rPr>
              <a:t> </a:t>
            </a:r>
            <a:r>
              <a:rPr lang="de-CH" b="1">
                <a:latin typeface="Arial"/>
                <a:cs typeface="Arial"/>
              </a:rPr>
              <a:t>Bei Uneinigkeit entscheidet die Leitung Bildung.</a:t>
            </a:r>
            <a:endParaRPr lang="de-CH" b="1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DC17EE3-B880-4C9A-AB98-013D0A0EE18E}"/>
              </a:ext>
            </a:extLst>
          </p:cNvPr>
          <p:cNvSpPr txBox="1"/>
          <p:nvPr/>
        </p:nvSpPr>
        <p:spPr>
          <a:xfrm>
            <a:off x="3161486" y="2251048"/>
            <a:ext cx="4272742" cy="646331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>
                <a:latin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de-CH" b="1">
                <a:latin typeface="Arial"/>
                <a:cs typeface="Arial"/>
                <a:sym typeface="Wingdings" panose="05000000000000000000" pitchFamily="2" charset="2"/>
              </a:rPr>
              <a:t> </a:t>
            </a:r>
            <a:r>
              <a:rPr lang="de-CH" b="1">
                <a:latin typeface="Arial"/>
                <a:cs typeface="Arial"/>
              </a:rPr>
              <a:t>Bei Einigung gilt die Einteilung.</a:t>
            </a:r>
            <a:endParaRPr lang="de-CH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>
                <a:latin typeface="Arial"/>
                <a:cs typeface="Arial"/>
              </a:rPr>
              <a:t>    (Zuteilungsentscheid 2)</a:t>
            </a:r>
            <a:endParaRPr lang="de-C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1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004" y="734082"/>
            <a:ext cx="3962460" cy="401508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2" y="508000"/>
            <a:ext cx="5417670" cy="672407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Überfachliche Kompetenzen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478319" y="33039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374073" y="4237672"/>
            <a:ext cx="8769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4" indent="0">
              <a:buNone/>
            </a:pPr>
            <a:r>
              <a:rPr lang="de-CH">
                <a:solidFill>
                  <a:srgbClr val="7030A0"/>
                </a:solidFill>
              </a:rPr>
              <a:t>	</a:t>
            </a:r>
            <a:endParaRPr lang="de-CH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75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ieren 14"/>
          <p:cNvGrpSpPr/>
          <p:nvPr/>
        </p:nvGrpSpPr>
        <p:grpSpPr>
          <a:xfrm>
            <a:off x="1642719" y="1680647"/>
            <a:ext cx="4698018" cy="3828407"/>
            <a:chOff x="1642719" y="1680647"/>
            <a:chExt cx="4698018" cy="3828407"/>
          </a:xfrm>
        </p:grpSpPr>
        <p:grpSp>
          <p:nvGrpSpPr>
            <p:cNvPr id="14" name="Gruppieren 13"/>
            <p:cNvGrpSpPr/>
            <p:nvPr/>
          </p:nvGrpSpPr>
          <p:grpSpPr>
            <a:xfrm>
              <a:off x="1642719" y="1680647"/>
              <a:ext cx="4698018" cy="3828407"/>
              <a:chOff x="1642719" y="1680647"/>
              <a:chExt cx="4698018" cy="3828407"/>
            </a:xfrm>
          </p:grpSpPr>
          <p:pic>
            <p:nvPicPr>
              <p:cNvPr id="6" name="Grafik 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42719" y="1680647"/>
                <a:ext cx="4698018" cy="3828407"/>
              </a:xfrm>
              <a:prstGeom prst="rect">
                <a:avLst/>
              </a:prstGeom>
            </p:spPr>
          </p:pic>
          <p:sp>
            <p:nvSpPr>
              <p:cNvPr id="5" name="Freihandform 4"/>
              <p:cNvSpPr/>
              <p:nvPr/>
            </p:nvSpPr>
            <p:spPr>
              <a:xfrm>
                <a:off x="3693089" y="3030220"/>
                <a:ext cx="426791" cy="139700"/>
              </a:xfrm>
              <a:custGeom>
                <a:avLst/>
                <a:gdLst>
                  <a:gd name="connsiteX0" fmla="*/ 71 w 426791"/>
                  <a:gd name="connsiteY0" fmla="*/ 30480 h 139700"/>
                  <a:gd name="connsiteX1" fmla="*/ 71 w 426791"/>
                  <a:gd name="connsiteY1" fmla="*/ 30480 h 139700"/>
                  <a:gd name="connsiteX2" fmla="*/ 5151 w 426791"/>
                  <a:gd name="connsiteY2" fmla="*/ 111760 h 139700"/>
                  <a:gd name="connsiteX3" fmla="*/ 10231 w 426791"/>
                  <a:gd name="connsiteY3" fmla="*/ 127000 h 139700"/>
                  <a:gd name="connsiteX4" fmla="*/ 12771 w 426791"/>
                  <a:gd name="connsiteY4" fmla="*/ 134620 h 139700"/>
                  <a:gd name="connsiteX5" fmla="*/ 28011 w 426791"/>
                  <a:gd name="connsiteY5" fmla="*/ 139700 h 139700"/>
                  <a:gd name="connsiteX6" fmla="*/ 175331 w 426791"/>
                  <a:gd name="connsiteY6" fmla="*/ 137160 h 139700"/>
                  <a:gd name="connsiteX7" fmla="*/ 223591 w 426791"/>
                  <a:gd name="connsiteY7" fmla="*/ 134620 h 139700"/>
                  <a:gd name="connsiteX8" fmla="*/ 332811 w 426791"/>
                  <a:gd name="connsiteY8" fmla="*/ 132080 h 139700"/>
                  <a:gd name="connsiteX9" fmla="*/ 383611 w 426791"/>
                  <a:gd name="connsiteY9" fmla="*/ 127000 h 139700"/>
                  <a:gd name="connsiteX10" fmla="*/ 391231 w 426791"/>
                  <a:gd name="connsiteY10" fmla="*/ 124460 h 139700"/>
                  <a:gd name="connsiteX11" fmla="*/ 401391 w 426791"/>
                  <a:gd name="connsiteY11" fmla="*/ 121920 h 139700"/>
                  <a:gd name="connsiteX12" fmla="*/ 409011 w 426791"/>
                  <a:gd name="connsiteY12" fmla="*/ 114300 h 139700"/>
                  <a:gd name="connsiteX13" fmla="*/ 416631 w 426791"/>
                  <a:gd name="connsiteY13" fmla="*/ 109220 h 139700"/>
                  <a:gd name="connsiteX14" fmla="*/ 426791 w 426791"/>
                  <a:gd name="connsiteY14" fmla="*/ 93980 h 139700"/>
                  <a:gd name="connsiteX15" fmla="*/ 424251 w 426791"/>
                  <a:gd name="connsiteY15" fmla="*/ 71120 h 139700"/>
                  <a:gd name="connsiteX16" fmla="*/ 421711 w 426791"/>
                  <a:gd name="connsiteY16" fmla="*/ 63500 h 139700"/>
                  <a:gd name="connsiteX17" fmla="*/ 419171 w 426791"/>
                  <a:gd name="connsiteY17" fmla="*/ 53340 h 139700"/>
                  <a:gd name="connsiteX18" fmla="*/ 416631 w 426791"/>
                  <a:gd name="connsiteY18" fmla="*/ 45720 h 139700"/>
                  <a:gd name="connsiteX19" fmla="*/ 409011 w 426791"/>
                  <a:gd name="connsiteY19" fmla="*/ 38100 h 139700"/>
                  <a:gd name="connsiteX20" fmla="*/ 396311 w 426791"/>
                  <a:gd name="connsiteY20" fmla="*/ 22860 h 139700"/>
                  <a:gd name="connsiteX21" fmla="*/ 378531 w 426791"/>
                  <a:gd name="connsiteY21" fmla="*/ 12700 h 139700"/>
                  <a:gd name="connsiteX22" fmla="*/ 370911 w 426791"/>
                  <a:gd name="connsiteY22" fmla="*/ 7620 h 139700"/>
                  <a:gd name="connsiteX23" fmla="*/ 360751 w 426791"/>
                  <a:gd name="connsiteY23" fmla="*/ 5080 h 139700"/>
                  <a:gd name="connsiteX24" fmla="*/ 345511 w 426791"/>
                  <a:gd name="connsiteY24" fmla="*/ 0 h 139700"/>
                  <a:gd name="connsiteX25" fmla="*/ 276931 w 426791"/>
                  <a:gd name="connsiteY25" fmla="*/ 2540 h 139700"/>
                  <a:gd name="connsiteX26" fmla="*/ 233751 w 426791"/>
                  <a:gd name="connsiteY26" fmla="*/ 5080 h 139700"/>
                  <a:gd name="connsiteX27" fmla="*/ 200731 w 426791"/>
                  <a:gd name="connsiteY27" fmla="*/ 7620 h 139700"/>
                  <a:gd name="connsiteX28" fmla="*/ 132151 w 426791"/>
                  <a:gd name="connsiteY28" fmla="*/ 10160 h 139700"/>
                  <a:gd name="connsiteX29" fmla="*/ 109291 w 426791"/>
                  <a:gd name="connsiteY29" fmla="*/ 12700 h 139700"/>
                  <a:gd name="connsiteX30" fmla="*/ 96591 w 426791"/>
                  <a:gd name="connsiteY30" fmla="*/ 15240 h 139700"/>
                  <a:gd name="connsiteX31" fmla="*/ 88971 w 426791"/>
                  <a:gd name="connsiteY31" fmla="*/ 17780 h 139700"/>
                  <a:gd name="connsiteX32" fmla="*/ 71 w 426791"/>
                  <a:gd name="connsiteY32" fmla="*/ 30480 h 13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26791" h="139700">
                    <a:moveTo>
                      <a:pt x="71" y="30480"/>
                    </a:moveTo>
                    <a:lnTo>
                      <a:pt x="71" y="30480"/>
                    </a:lnTo>
                    <a:cubicBezTo>
                      <a:pt x="1212" y="62441"/>
                      <a:pt x="-2918" y="84863"/>
                      <a:pt x="5151" y="111760"/>
                    </a:cubicBezTo>
                    <a:cubicBezTo>
                      <a:pt x="6690" y="116889"/>
                      <a:pt x="8538" y="121920"/>
                      <a:pt x="10231" y="127000"/>
                    </a:cubicBezTo>
                    <a:cubicBezTo>
                      <a:pt x="11078" y="129540"/>
                      <a:pt x="10231" y="133773"/>
                      <a:pt x="12771" y="134620"/>
                    </a:cubicBezTo>
                    <a:lnTo>
                      <a:pt x="28011" y="139700"/>
                    </a:lnTo>
                    <a:lnTo>
                      <a:pt x="175331" y="137160"/>
                    </a:lnTo>
                    <a:cubicBezTo>
                      <a:pt x="191435" y="136742"/>
                      <a:pt x="207490" y="135139"/>
                      <a:pt x="223591" y="134620"/>
                    </a:cubicBezTo>
                    <a:lnTo>
                      <a:pt x="332811" y="132080"/>
                    </a:lnTo>
                    <a:cubicBezTo>
                      <a:pt x="347223" y="130971"/>
                      <a:pt x="368232" y="130076"/>
                      <a:pt x="383611" y="127000"/>
                    </a:cubicBezTo>
                    <a:cubicBezTo>
                      <a:pt x="386236" y="126475"/>
                      <a:pt x="388657" y="125196"/>
                      <a:pt x="391231" y="124460"/>
                    </a:cubicBezTo>
                    <a:cubicBezTo>
                      <a:pt x="394588" y="123501"/>
                      <a:pt x="398004" y="122767"/>
                      <a:pt x="401391" y="121920"/>
                    </a:cubicBezTo>
                    <a:cubicBezTo>
                      <a:pt x="403931" y="119380"/>
                      <a:pt x="406251" y="116600"/>
                      <a:pt x="409011" y="114300"/>
                    </a:cubicBezTo>
                    <a:cubicBezTo>
                      <a:pt x="411356" y="112346"/>
                      <a:pt x="414621" y="111517"/>
                      <a:pt x="416631" y="109220"/>
                    </a:cubicBezTo>
                    <a:cubicBezTo>
                      <a:pt x="420651" y="104625"/>
                      <a:pt x="426791" y="93980"/>
                      <a:pt x="426791" y="93980"/>
                    </a:cubicBezTo>
                    <a:cubicBezTo>
                      <a:pt x="425944" y="86360"/>
                      <a:pt x="425511" y="78683"/>
                      <a:pt x="424251" y="71120"/>
                    </a:cubicBezTo>
                    <a:cubicBezTo>
                      <a:pt x="423811" y="68479"/>
                      <a:pt x="422447" y="66074"/>
                      <a:pt x="421711" y="63500"/>
                    </a:cubicBezTo>
                    <a:cubicBezTo>
                      <a:pt x="420752" y="60143"/>
                      <a:pt x="420130" y="56697"/>
                      <a:pt x="419171" y="53340"/>
                    </a:cubicBezTo>
                    <a:cubicBezTo>
                      <a:pt x="418435" y="50766"/>
                      <a:pt x="418116" y="47948"/>
                      <a:pt x="416631" y="45720"/>
                    </a:cubicBezTo>
                    <a:cubicBezTo>
                      <a:pt x="414638" y="42731"/>
                      <a:pt x="411311" y="40860"/>
                      <a:pt x="409011" y="38100"/>
                    </a:cubicBezTo>
                    <a:cubicBezTo>
                      <a:pt x="399929" y="27202"/>
                      <a:pt x="408454" y="32979"/>
                      <a:pt x="396311" y="22860"/>
                    </a:cubicBezTo>
                    <a:cubicBezTo>
                      <a:pt x="389560" y="17234"/>
                      <a:pt x="386436" y="17217"/>
                      <a:pt x="378531" y="12700"/>
                    </a:cubicBezTo>
                    <a:cubicBezTo>
                      <a:pt x="375881" y="11185"/>
                      <a:pt x="373717" y="8823"/>
                      <a:pt x="370911" y="7620"/>
                    </a:cubicBezTo>
                    <a:cubicBezTo>
                      <a:pt x="367702" y="6245"/>
                      <a:pt x="364095" y="6083"/>
                      <a:pt x="360751" y="5080"/>
                    </a:cubicBezTo>
                    <a:cubicBezTo>
                      <a:pt x="355622" y="3541"/>
                      <a:pt x="345511" y="0"/>
                      <a:pt x="345511" y="0"/>
                    </a:cubicBezTo>
                    <a:lnTo>
                      <a:pt x="276931" y="2540"/>
                    </a:lnTo>
                    <a:cubicBezTo>
                      <a:pt x="262528" y="3195"/>
                      <a:pt x="248137" y="4121"/>
                      <a:pt x="233751" y="5080"/>
                    </a:cubicBezTo>
                    <a:cubicBezTo>
                      <a:pt x="222736" y="5814"/>
                      <a:pt x="211756" y="7069"/>
                      <a:pt x="200731" y="7620"/>
                    </a:cubicBezTo>
                    <a:cubicBezTo>
                      <a:pt x="177884" y="8762"/>
                      <a:pt x="155011" y="9313"/>
                      <a:pt x="132151" y="10160"/>
                    </a:cubicBezTo>
                    <a:cubicBezTo>
                      <a:pt x="124531" y="11007"/>
                      <a:pt x="116881" y="11616"/>
                      <a:pt x="109291" y="12700"/>
                    </a:cubicBezTo>
                    <a:cubicBezTo>
                      <a:pt x="105017" y="13311"/>
                      <a:pt x="100779" y="14193"/>
                      <a:pt x="96591" y="15240"/>
                    </a:cubicBezTo>
                    <a:cubicBezTo>
                      <a:pt x="93994" y="15889"/>
                      <a:pt x="91630" y="17467"/>
                      <a:pt x="88971" y="17780"/>
                    </a:cubicBezTo>
                    <a:cubicBezTo>
                      <a:pt x="64817" y="20622"/>
                      <a:pt x="14888" y="28363"/>
                      <a:pt x="71" y="3048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sp>
          <p:nvSpPr>
            <p:cNvPr id="12" name="Textfeld 11"/>
            <p:cNvSpPr txBox="1"/>
            <p:nvPr/>
          </p:nvSpPr>
          <p:spPr>
            <a:xfrm>
              <a:off x="3544501" y="2998312"/>
              <a:ext cx="743238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850" b="1">
                  <a:solidFill>
                    <a:srgbClr val="0062AC"/>
                  </a:solidFill>
                </a:rPr>
                <a:t>Anwender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508001"/>
            <a:ext cx="6447501" cy="1133328"/>
          </a:xfrm>
        </p:spPr>
        <p:txBody>
          <a:bodyPr/>
          <a:lstStyle/>
          <a:p>
            <a:r>
              <a:rPr lang="de-DE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Ziel des Übertrittgesprächs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-497840" y="1151774"/>
            <a:ext cx="6447501" cy="3233978"/>
          </a:xfrm>
        </p:spPr>
        <p:txBody>
          <a:bodyPr/>
          <a:lstStyle/>
          <a:p>
            <a:pPr marL="1028700" lvl="3" indent="0">
              <a:buNone/>
            </a:pP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Richtige Abteilung </a:t>
            </a: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DE" sz="1800">
                <a:latin typeface="Arial" panose="020B0604020202020204" pitchFamily="34" charset="0"/>
                <a:cs typeface="Arial" panose="020B0604020202020204" pitchFamily="34" charset="0"/>
              </a:rPr>
              <a:t> bestmögliche Förderung</a:t>
            </a:r>
          </a:p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3283345" y="206155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Ellipse 6"/>
          <p:cNvSpPr/>
          <p:nvPr/>
        </p:nvSpPr>
        <p:spPr>
          <a:xfrm>
            <a:off x="4096396" y="4295015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Ellipse 7"/>
          <p:cNvSpPr/>
          <p:nvPr/>
        </p:nvSpPr>
        <p:spPr>
          <a:xfrm>
            <a:off x="3054745" y="4490203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Ellipse 8"/>
          <p:cNvSpPr/>
          <p:nvPr/>
        </p:nvSpPr>
        <p:spPr>
          <a:xfrm>
            <a:off x="4862148" y="2518750"/>
            <a:ext cx="457200" cy="4572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Ellipse 9"/>
          <p:cNvSpPr/>
          <p:nvPr/>
        </p:nvSpPr>
        <p:spPr>
          <a:xfrm>
            <a:off x="3829695" y="3798497"/>
            <a:ext cx="457200" cy="4572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Ellipse 10"/>
          <p:cNvSpPr/>
          <p:nvPr/>
        </p:nvSpPr>
        <p:spPr>
          <a:xfrm>
            <a:off x="4633548" y="3915020"/>
            <a:ext cx="457200" cy="4572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Ellipse 15"/>
          <p:cNvSpPr/>
          <p:nvPr/>
        </p:nvSpPr>
        <p:spPr>
          <a:xfrm>
            <a:off x="3317395" y="3214622"/>
            <a:ext cx="378411" cy="392028"/>
          </a:xfrm>
          <a:prstGeom prst="ellipse">
            <a:avLst/>
          </a:prstGeom>
          <a:noFill/>
          <a:ln w="38100">
            <a:solidFill>
              <a:srgbClr val="A3C9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Ellipse 16"/>
          <p:cNvSpPr/>
          <p:nvPr/>
        </p:nvSpPr>
        <p:spPr>
          <a:xfrm>
            <a:off x="3703185" y="3141325"/>
            <a:ext cx="378411" cy="392028"/>
          </a:xfrm>
          <a:prstGeom prst="ellipse">
            <a:avLst/>
          </a:prstGeom>
          <a:noFill/>
          <a:ln w="38100">
            <a:solidFill>
              <a:srgbClr val="A3C9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Ellipse 17"/>
          <p:cNvSpPr/>
          <p:nvPr/>
        </p:nvSpPr>
        <p:spPr>
          <a:xfrm>
            <a:off x="4373652" y="2775076"/>
            <a:ext cx="378411" cy="392028"/>
          </a:xfrm>
          <a:prstGeom prst="ellipse">
            <a:avLst/>
          </a:prstGeom>
          <a:noFill/>
          <a:ln w="38100">
            <a:solidFill>
              <a:srgbClr val="A3C9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7135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159" y="4369317"/>
            <a:ext cx="7970341" cy="113919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64" y="596344"/>
            <a:ext cx="7795170" cy="377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058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22742f5-d834-41c6-b4e7-a58f25d93b97">
      <Terms xmlns="http://schemas.microsoft.com/office/infopath/2007/PartnerControls"/>
    </lcf76f155ced4ddcb4097134ff3c332f>
    <TaxCatchAll xmlns="7e20e191-b3e1-49dd-b59f-acbb864d73fc" xsi:nil="true"/>
    <Jahresplan xmlns="a22742f5-d834-41c6-b4e7-a58f25d93b9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5FF3650ACCAA443BED2DED1FB36596D" ma:contentTypeVersion="15" ma:contentTypeDescription="Ein neues Dokument erstellen." ma:contentTypeScope="" ma:versionID="17be1b7c5533e59646ca450fc633ea35">
  <xsd:schema xmlns:xsd="http://www.w3.org/2001/XMLSchema" xmlns:xs="http://www.w3.org/2001/XMLSchema" xmlns:p="http://schemas.microsoft.com/office/2006/metadata/properties" xmlns:ns2="a22742f5-d834-41c6-b4e7-a58f25d93b97" xmlns:ns3="7e20e191-b3e1-49dd-b59f-acbb864d73fc" targetNamespace="http://schemas.microsoft.com/office/2006/metadata/properties" ma:root="true" ma:fieldsID="90b11171c1cb262f068043cee3b4f54d" ns2:_="" ns3:_="">
    <xsd:import namespace="a22742f5-d834-41c6-b4e7-a58f25d93b97"/>
    <xsd:import namespace="7e20e191-b3e1-49dd-b59f-acbb864d7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Jahrespla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2742f5-d834-41c6-b4e7-a58f25d93b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markierungen" ma:readOnly="false" ma:fieldId="{5cf76f15-5ced-4ddc-b409-7134ff3c332f}" ma:taxonomyMulti="true" ma:sspId="cbfd8b85-af2f-4a6c-80c8-f85a1bebb7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Jahresplan" ma:index="21" nillable="true" ma:displayName="Jahresplan" ma:format="Dropdown" ma:internalName="Jahresplan">
      <xsd:simpleType>
        <xsd:restriction base="dms:Text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20e191-b3e1-49dd-b59f-acbb864d73f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36d49b9-2def-4fc5-82c0-2d918d71cc2b}" ma:internalName="TaxCatchAll" ma:showField="CatchAllData" ma:web="7e20e191-b3e1-49dd-b59f-acbb864d73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9FB65C-13CF-4104-BDF9-648BB8BF4342}">
  <ds:schemaRefs>
    <ds:schemaRef ds:uri="5e5e564d-a65d-4eef-918c-92348b80e96a"/>
    <ds:schemaRef ds:uri="7e20e191-b3e1-49dd-b59f-acbb864d73fc"/>
    <ds:schemaRef ds:uri="a22742f5-d834-41c6-b4e7-a58f25d93b97"/>
    <ds:schemaRef ds:uri="ff04912b-f2f1-437b-9738-1240578f845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C842827-FCAB-4069-B06B-32470BC89B4E}">
  <ds:schemaRefs>
    <ds:schemaRef ds:uri="7e20e191-b3e1-49dd-b59f-acbb864d73fc"/>
    <ds:schemaRef ds:uri="a22742f5-d834-41c6-b4e7-a58f25d93b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AC4E2F5-29EC-4ADC-A932-766C297F7D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1079</Words>
  <Application>Microsoft Office PowerPoint</Application>
  <PresentationFormat>On-screen Show (16:10)</PresentationFormat>
  <Paragraphs>300</Paragraphs>
  <Slides>25</Slides>
  <Notes>24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Facette</vt:lpstr>
      <vt:lpstr>Willkommen zum Elternabend Übertritt Primarschule -    Sekundarschule</vt:lpstr>
      <vt:lpstr>Ablauf</vt:lpstr>
      <vt:lpstr>Geografische Übersicht </vt:lpstr>
      <vt:lpstr>Bildungssystem</vt:lpstr>
      <vt:lpstr>PowerPoint Presentation</vt:lpstr>
      <vt:lpstr>PowerPoint Presentation</vt:lpstr>
      <vt:lpstr>Überfachliche Kompetenzen</vt:lpstr>
      <vt:lpstr>Ziel des Übertrittgesprächs</vt:lpstr>
      <vt:lpstr>PowerPoint Presentation</vt:lpstr>
      <vt:lpstr>PowerPoint Presentation</vt:lpstr>
      <vt:lpstr>Fachliche Kompetenzen</vt:lpstr>
      <vt:lpstr>PowerPoint Presentation</vt:lpstr>
      <vt:lpstr>A, B und C im Vergleich </vt:lpstr>
      <vt:lpstr>Abteilungen A, B und C</vt:lpstr>
      <vt:lpstr>Langzeitgymnasium Rychenberg </vt:lpstr>
      <vt:lpstr>PowerPoint Presentation</vt:lpstr>
      <vt:lpstr>Sekundarschulen im Einzugsgebiet</vt:lpstr>
      <vt:lpstr>Drei Abteilungen </vt:lpstr>
      <vt:lpstr>Umstufungen</vt:lpstr>
      <vt:lpstr>Anforderungen an alle Schüler*innen</vt:lpstr>
      <vt:lpstr>Umstufung</vt:lpstr>
      <vt:lpstr>Ziel der Sek</vt:lpstr>
      <vt:lpstr>Fächerangebot</vt:lpstr>
      <vt:lpstr>Mittagstisch</vt:lpstr>
      <vt:lpstr>PowerPoint Presentation</vt:lpstr>
    </vt:vector>
  </TitlesOfParts>
  <Company>Sek Mattenbach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Sam Jenni</dc:creator>
  <cp:lastModifiedBy>Chantal Biber</cp:lastModifiedBy>
  <cp:revision>17</cp:revision>
  <cp:lastPrinted>2025-09-04T08:17:30Z</cp:lastPrinted>
  <dcterms:created xsi:type="dcterms:W3CDTF">2013-09-04T11:54:14Z</dcterms:created>
  <dcterms:modified xsi:type="dcterms:W3CDTF">2026-08-24T13:29:38Z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0x01010045FF3650ACCAA443BED2DED1FB36596D</vt:lpwstr>
  </property>
  <property fmtid="{D5CDD505-2E9C-101B-9397-08002B2CF9AE}" pid="3" name="MediaServiceImageTags">
    <vt:lpwstr/>
  </property>
  <property fmtid="{D5CDD505-2E9C-101B-9397-08002B2CF9AE}" pid="4" name="Order">
    <vt:r8>16900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